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60" r:id="rId1"/>
  </p:sldMasterIdLst>
  <p:notesMasterIdLst>
    <p:notesMasterId r:id="rId29"/>
  </p:notesMasterIdLst>
  <p:sldIdLst>
    <p:sldId id="267" r:id="rId2"/>
    <p:sldId id="266" r:id="rId3"/>
    <p:sldId id="288" r:id="rId4"/>
    <p:sldId id="268" r:id="rId5"/>
    <p:sldId id="269" r:id="rId6"/>
    <p:sldId id="270" r:id="rId7"/>
    <p:sldId id="271" r:id="rId8"/>
    <p:sldId id="272" r:id="rId9"/>
    <p:sldId id="273" r:id="rId10"/>
    <p:sldId id="286" r:id="rId11"/>
    <p:sldId id="277" r:id="rId12"/>
    <p:sldId id="284" r:id="rId13"/>
    <p:sldId id="291" r:id="rId14"/>
    <p:sldId id="287" r:id="rId15"/>
    <p:sldId id="292" r:id="rId16"/>
    <p:sldId id="285" r:id="rId17"/>
    <p:sldId id="280" r:id="rId18"/>
    <p:sldId id="283" r:id="rId19"/>
    <p:sldId id="281" r:id="rId20"/>
    <p:sldId id="282" r:id="rId21"/>
    <p:sldId id="293" r:id="rId22"/>
    <p:sldId id="294" r:id="rId23"/>
    <p:sldId id="278" r:id="rId24"/>
    <p:sldId id="290" r:id="rId25"/>
    <p:sldId id="279" r:id="rId26"/>
    <p:sldId id="289" r:id="rId27"/>
    <p:sldId id="276" r:id="rId28"/>
  </p:sldIdLst>
  <p:sldSz cx="12192000" cy="6858000"/>
  <p:notesSz cx="6858000" cy="9144000"/>
  <p:defaultTextStyle>
    <a:defPPr>
      <a:defRPr lang="en-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72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220" autoAdjust="0"/>
    <p:restoredTop sz="94652"/>
  </p:normalViewPr>
  <p:slideViewPr>
    <p:cSldViewPr snapToGrid="0">
      <p:cViewPr varScale="1">
        <p:scale>
          <a:sx n="103" d="100"/>
          <a:sy n="103" d="100"/>
        </p:scale>
        <p:origin x="138"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4A697E-941C-4776-893F-36FFC9C5241D}" type="datetimeFigureOut">
              <a:rPr lang="en-US" smtClean="0"/>
              <a:t>12/17/2024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BF77C9-2925-486C-A019-A6E1156CF98D}" type="slidenum">
              <a:rPr lang="en-US" smtClean="0"/>
              <a:t>‹#›</a:t>
            </a:fld>
            <a:endParaRPr lang="en-US"/>
          </a:p>
        </p:txBody>
      </p:sp>
    </p:spTree>
    <p:extLst>
      <p:ext uri="{BB962C8B-B14F-4D97-AF65-F5344CB8AC3E}">
        <p14:creationId xmlns:p14="http://schemas.microsoft.com/office/powerpoint/2010/main" val="18469608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BF77C9-2925-486C-A019-A6E1156CF98D}" type="slidenum">
              <a:rPr lang="en-US" smtClean="0"/>
              <a:t>1</a:t>
            </a:fld>
            <a:endParaRPr lang="en-US"/>
          </a:p>
        </p:txBody>
      </p:sp>
    </p:spTree>
    <p:extLst>
      <p:ext uri="{BB962C8B-B14F-4D97-AF65-F5344CB8AC3E}">
        <p14:creationId xmlns:p14="http://schemas.microsoft.com/office/powerpoint/2010/main" val="7616295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BF77C9-2925-486C-A019-A6E1156CF98D}" type="slidenum">
              <a:rPr lang="en-US" smtClean="0"/>
              <a:t>19</a:t>
            </a:fld>
            <a:endParaRPr lang="en-US"/>
          </a:p>
        </p:txBody>
      </p:sp>
    </p:spTree>
    <p:extLst>
      <p:ext uri="{BB962C8B-B14F-4D97-AF65-F5344CB8AC3E}">
        <p14:creationId xmlns:p14="http://schemas.microsoft.com/office/powerpoint/2010/main" val="8858124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BF77C9-2925-486C-A019-A6E1156CF98D}" type="slidenum">
              <a:rPr lang="en-US" smtClean="0"/>
              <a:t>20</a:t>
            </a:fld>
            <a:endParaRPr lang="en-US"/>
          </a:p>
        </p:txBody>
      </p:sp>
    </p:spTree>
    <p:extLst>
      <p:ext uri="{BB962C8B-B14F-4D97-AF65-F5344CB8AC3E}">
        <p14:creationId xmlns:p14="http://schemas.microsoft.com/office/powerpoint/2010/main" val="36635626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BF77C9-2925-486C-A019-A6E1156CF98D}" type="slidenum">
              <a:rPr lang="en-US" smtClean="0"/>
              <a:t>21</a:t>
            </a:fld>
            <a:endParaRPr lang="en-US"/>
          </a:p>
        </p:txBody>
      </p:sp>
    </p:spTree>
    <p:extLst>
      <p:ext uri="{BB962C8B-B14F-4D97-AF65-F5344CB8AC3E}">
        <p14:creationId xmlns:p14="http://schemas.microsoft.com/office/powerpoint/2010/main" val="33133184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1FA5C7D-F076-ABAB-28ED-936E6476926A}"/>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12" name="Rectangle 11">
            <a:extLst>
              <a:ext uri="{FF2B5EF4-FFF2-40B4-BE49-F238E27FC236}">
                <a16:creationId xmlns:a16="http://schemas.microsoft.com/office/drawing/2014/main" id="{76CBF138-DDAA-03AE-2BFD-F0E6E77D0894}"/>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7" name="Picture 16">
            <a:extLst>
              <a:ext uri="{FF2B5EF4-FFF2-40B4-BE49-F238E27FC236}">
                <a16:creationId xmlns:a16="http://schemas.microsoft.com/office/drawing/2014/main" id="{A6B26E30-45B4-E434-42E3-BFE66D53EBBB}"/>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6" name="Slide Number Placeholder 5"/>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20" name="Picture 19" descr="A building with trees in the background&#10;&#10;Description automatically generated">
            <a:extLst>
              <a:ext uri="{FF2B5EF4-FFF2-40B4-BE49-F238E27FC236}">
                <a16:creationId xmlns:a16="http://schemas.microsoft.com/office/drawing/2014/main" id="{633C415B-DE87-6E90-4B13-A134B02EF454}"/>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160" y="5045074"/>
            <a:ext cx="12202160" cy="1676400"/>
          </a:xfrm>
          <a:prstGeom prst="rect">
            <a:avLst/>
          </a:prstGeom>
        </p:spPr>
      </p:pic>
      <p:sp>
        <p:nvSpPr>
          <p:cNvPr id="21" name="TextBox 20">
            <a:extLst>
              <a:ext uri="{FF2B5EF4-FFF2-40B4-BE49-F238E27FC236}">
                <a16:creationId xmlns:a16="http://schemas.microsoft.com/office/drawing/2014/main" id="{C088D834-70EE-F737-6AE1-030852F6AA55}"/>
              </a:ext>
            </a:extLst>
          </p:cNvPr>
          <p:cNvSpPr txBox="1"/>
          <p:nvPr userDrawn="1"/>
        </p:nvSpPr>
        <p:spPr>
          <a:xfrm>
            <a:off x="2545718" y="32083"/>
            <a:ext cx="7090403" cy="646331"/>
          </a:xfrm>
          <a:prstGeom prst="rect">
            <a:avLst/>
          </a:prstGeom>
          <a:noFill/>
        </p:spPr>
        <p:txBody>
          <a:bodyPr wrap="none" rtlCol="0">
            <a:spAutoFit/>
          </a:bodyPr>
          <a:lstStyle/>
          <a:p>
            <a:pPr algn="ctr"/>
            <a:r>
              <a:rPr lang="en-US" sz="1800">
                <a:solidFill>
                  <a:schemeClr val="bg1"/>
                </a:solidFill>
                <a:latin typeface="Arial" panose="020B0604020202020204" pitchFamily="34" charset="0"/>
                <a:cs typeface="Arial" panose="020B0604020202020204" pitchFamily="34" charset="0"/>
              </a:rPr>
              <a:t>BỘ CÔNG THƯƠNG</a:t>
            </a:r>
          </a:p>
          <a:p>
            <a:pPr algn="ctr"/>
            <a:r>
              <a:rPr lang="en-US" sz="1800" b="1">
                <a:solidFill>
                  <a:schemeClr val="bg1"/>
                </a:solidFill>
                <a:latin typeface="Arial" panose="020B0604020202020204" pitchFamily="34" charset="0"/>
                <a:cs typeface="Arial" panose="020B0604020202020204" pitchFamily="34" charset="0"/>
              </a:rPr>
              <a:t>TRƯỜNG ĐẠI HỌC CÔNG THƯƠNG THÀNH PHỐ HỒ CHÍ MINH</a:t>
            </a:r>
            <a:endParaRPr lang="en-VN" sz="1800" b="1">
              <a:solidFill>
                <a:schemeClr val="bg1"/>
              </a:solidFill>
              <a:latin typeface="Arial" panose="020B0604020202020204" pitchFamily="34" charset="0"/>
              <a:cs typeface="Arial" panose="020B0604020202020204" pitchFamily="34" charset="0"/>
            </a:endParaRPr>
          </a:p>
        </p:txBody>
      </p:sp>
      <p:pic>
        <p:nvPicPr>
          <p:cNvPr id="23" name="Picture 22" descr="A white circle with blue and red text and a book with a graduation cap&#10;&#10;Description automatically generated">
            <a:extLst>
              <a:ext uri="{FF2B5EF4-FFF2-40B4-BE49-F238E27FC236}">
                <a16:creationId xmlns:a16="http://schemas.microsoft.com/office/drawing/2014/main" id="{CC7CB636-E017-BD51-B7F7-2797B5CEAFFA}"/>
              </a:ext>
            </a:extLst>
          </p:cNvPr>
          <p:cNvPicPr>
            <a:picLocks/>
          </p:cNvPicPr>
          <p:nvPr userDrawn="1"/>
        </p:nvPicPr>
        <p:blipFill>
          <a:blip r:embed="rId4" cstate="screen">
            <a:extLst>
              <a:ext uri="{28A0092B-C50C-407E-A947-70E740481C1C}">
                <a14:useLocalDpi xmlns:a14="http://schemas.microsoft.com/office/drawing/2010/main"/>
              </a:ext>
            </a:extLst>
          </a:blip>
          <a:stretch>
            <a:fillRect/>
          </a:stretch>
        </p:blipFill>
        <p:spPr>
          <a:xfrm>
            <a:off x="356133" y="18061"/>
            <a:ext cx="666000" cy="666000"/>
          </a:xfrm>
          <a:prstGeom prst="rect">
            <a:avLst/>
          </a:prstGeom>
        </p:spPr>
      </p:pic>
    </p:spTree>
    <p:extLst>
      <p:ext uri="{BB962C8B-B14F-4D97-AF65-F5344CB8AC3E}">
        <p14:creationId xmlns:p14="http://schemas.microsoft.com/office/powerpoint/2010/main" val="2239023145"/>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B4B8236F-F572-6350-D20A-0FCE1F380099}"/>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2" name="Title 1"/>
          <p:cNvSpPr>
            <a:spLocks noGrp="1"/>
          </p:cNvSpPr>
          <p:nvPr>
            <p:ph type="title"/>
          </p:nvPr>
        </p:nvSpPr>
        <p:spPr>
          <a:xfrm>
            <a:off x="838200" y="884304"/>
            <a:ext cx="10515600" cy="806385"/>
          </a:xfrm>
          <a:prstGeom prst="rect">
            <a:avLst/>
          </a:prstGeom>
        </p:spPr>
        <p:txBody>
          <a:bodyPr/>
          <a:lstStyle/>
          <a:p>
            <a:r>
              <a:rPr lang="en-US" dirty="0"/>
              <a:t>Click to edit Master title style</a:t>
            </a:r>
          </a:p>
        </p:txBody>
      </p:sp>
      <p:sp>
        <p:nvSpPr>
          <p:cNvPr id="9" name="Rectangle 11">
            <a:extLst>
              <a:ext uri="{FF2B5EF4-FFF2-40B4-BE49-F238E27FC236}">
                <a16:creationId xmlns:a16="http://schemas.microsoft.com/office/drawing/2014/main" id="{9C659F1E-1F51-522D-AC8E-BE6E140A9E7D}"/>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0" name="Picture 9">
            <a:extLst>
              <a:ext uri="{FF2B5EF4-FFF2-40B4-BE49-F238E27FC236}">
                <a16:creationId xmlns:a16="http://schemas.microsoft.com/office/drawing/2014/main" id="{9D1B0D34-343B-C838-5720-7351BA57CF38}"/>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1" name="Slide Number Placeholder 5">
            <a:extLst>
              <a:ext uri="{FF2B5EF4-FFF2-40B4-BE49-F238E27FC236}">
                <a16:creationId xmlns:a16="http://schemas.microsoft.com/office/drawing/2014/main" id="{2B8E042D-2BAA-2A3F-EC27-380C92DBE4B0}"/>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4" name="Picture 3" descr="A black background with white text&#10;&#10;Description automatically generated">
            <a:extLst>
              <a:ext uri="{FF2B5EF4-FFF2-40B4-BE49-F238E27FC236}">
                <a16:creationId xmlns:a16="http://schemas.microsoft.com/office/drawing/2014/main" id="{E62415AA-63D3-FB51-385B-BC2BCB0599A3}"/>
              </a:ext>
            </a:extLst>
          </p:cNvPr>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Tree>
    <p:extLst>
      <p:ext uri="{BB962C8B-B14F-4D97-AF65-F5344CB8AC3E}">
        <p14:creationId xmlns:p14="http://schemas.microsoft.com/office/powerpoint/2010/main" val="1908360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7D56CA0-7F99-A73F-EC74-87E2C37C45F8}"/>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2" name="Title 1"/>
          <p:cNvSpPr>
            <a:spLocks noGrp="1"/>
          </p:cNvSpPr>
          <p:nvPr>
            <p:ph type="title"/>
          </p:nvPr>
        </p:nvSpPr>
        <p:spPr>
          <a:xfrm>
            <a:off x="838200" y="884305"/>
            <a:ext cx="10515600" cy="806384"/>
          </a:xfrm>
          <a:prstGeom prst="rect">
            <a:avLst/>
          </a:prstGeom>
        </p:spPr>
        <p:txBody>
          <a:bodyPr/>
          <a:lstStyle/>
          <a:p>
            <a:r>
              <a:rPr lang="en-US" dirty="0"/>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0" name="Picture 9" descr="A black background with white text&#10;&#10;Description automatically generated">
            <a:extLst>
              <a:ext uri="{FF2B5EF4-FFF2-40B4-BE49-F238E27FC236}">
                <a16:creationId xmlns:a16="http://schemas.microsoft.com/office/drawing/2014/main" id="{636941E3-E3EC-8EF3-53CB-96FCF404C8E3}"/>
              </a:ext>
            </a:extLst>
          </p:cNvPr>
          <p:cNvPicPr>
            <a:picLocks/>
          </p:cNvPicPr>
          <p:nvPr userDrawn="1"/>
        </p:nvPicPr>
        <p:blipFill>
          <a:blip r:embed="rId2"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
        <p:nvSpPr>
          <p:cNvPr id="11" name="Rectangle 11">
            <a:extLst>
              <a:ext uri="{FF2B5EF4-FFF2-40B4-BE49-F238E27FC236}">
                <a16:creationId xmlns:a16="http://schemas.microsoft.com/office/drawing/2014/main" id="{D433E92D-1893-9769-8444-34EEDD3F24BC}"/>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2" name="Picture 11">
            <a:extLst>
              <a:ext uri="{FF2B5EF4-FFF2-40B4-BE49-F238E27FC236}">
                <a16:creationId xmlns:a16="http://schemas.microsoft.com/office/drawing/2014/main" id="{2550C907-0A3F-10BA-C15C-CA461460FE94}"/>
              </a:ext>
            </a:extLst>
          </p:cNvPr>
          <p:cNvPicPr>
            <a:picLocks noChangeAspect="1"/>
          </p:cNvPicPr>
          <p:nvPr userDrawn="1"/>
        </p:nvPicPr>
        <p:blipFill>
          <a:blip r:embed="rId3"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3" name="Slide Number Placeholder 5">
            <a:extLst>
              <a:ext uri="{FF2B5EF4-FFF2-40B4-BE49-F238E27FC236}">
                <a16:creationId xmlns:a16="http://schemas.microsoft.com/office/drawing/2014/main" id="{FB4E7459-A8A2-5081-F907-74BAE4176EAC}"/>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spTree>
    <p:extLst>
      <p:ext uri="{BB962C8B-B14F-4D97-AF65-F5344CB8AC3E}">
        <p14:creationId xmlns:p14="http://schemas.microsoft.com/office/powerpoint/2010/main" val="36779584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a:prstGeom prst="rect">
            <a:avLst/>
          </a:prstGeo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1" y="4589465"/>
            <a:ext cx="10515600" cy="1500187"/>
          </a:xfrm>
          <a:prstGeom prst="rect">
            <a:avLst/>
          </a:prstGeo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7" name="Rectangle 6">
            <a:extLst>
              <a:ext uri="{FF2B5EF4-FFF2-40B4-BE49-F238E27FC236}">
                <a16:creationId xmlns:a16="http://schemas.microsoft.com/office/drawing/2014/main" id="{BFDCC048-85E1-D9DE-466A-D5EAB21DAFC6}"/>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9" name="Rectangle 11">
            <a:extLst>
              <a:ext uri="{FF2B5EF4-FFF2-40B4-BE49-F238E27FC236}">
                <a16:creationId xmlns:a16="http://schemas.microsoft.com/office/drawing/2014/main" id="{0547C463-86A8-9ADB-B42F-6F8F911146A4}"/>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0" name="Picture 9">
            <a:extLst>
              <a:ext uri="{FF2B5EF4-FFF2-40B4-BE49-F238E27FC236}">
                <a16:creationId xmlns:a16="http://schemas.microsoft.com/office/drawing/2014/main" id="{DC2EE3A5-6242-A6B2-F6B4-2094B545F5E4}"/>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1" name="Slide Number Placeholder 5">
            <a:extLst>
              <a:ext uri="{FF2B5EF4-FFF2-40B4-BE49-F238E27FC236}">
                <a16:creationId xmlns:a16="http://schemas.microsoft.com/office/drawing/2014/main" id="{A9473FA4-C6C6-7E97-AACE-A35CFDAB768B}"/>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6" name="Picture 5" descr="A black background with white text&#10;&#10;Description automatically generated">
            <a:extLst>
              <a:ext uri="{FF2B5EF4-FFF2-40B4-BE49-F238E27FC236}">
                <a16:creationId xmlns:a16="http://schemas.microsoft.com/office/drawing/2014/main" id="{A632828F-0B4F-8119-5B19-088A1173C903}"/>
              </a:ext>
            </a:extLst>
          </p:cNvPr>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Tree>
    <p:extLst>
      <p:ext uri="{BB962C8B-B14F-4D97-AF65-F5344CB8AC3E}">
        <p14:creationId xmlns:p14="http://schemas.microsoft.com/office/powerpoint/2010/main" val="19911895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77EE82EC-C435-7D46-EFDD-D5C6A244EEA6}"/>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2" name="Title 1"/>
          <p:cNvSpPr>
            <a:spLocks noGrp="1"/>
          </p:cNvSpPr>
          <p:nvPr>
            <p:ph type="title"/>
          </p:nvPr>
        </p:nvSpPr>
        <p:spPr>
          <a:xfrm>
            <a:off x="838200" y="977329"/>
            <a:ext cx="10515600" cy="713361"/>
          </a:xfrm>
          <a:prstGeom prst="rect">
            <a:avLst/>
          </a:prstGeom>
        </p:spPr>
        <p:txBody>
          <a:bodyPr/>
          <a:lstStyle/>
          <a:p>
            <a:r>
              <a:rPr lang="en-US" dirty="0"/>
              <a:t>Click to edit Master title style</a:t>
            </a:r>
          </a:p>
        </p:txBody>
      </p:sp>
      <p:sp>
        <p:nvSpPr>
          <p:cNvPr id="10" name="Rectangle 11">
            <a:extLst>
              <a:ext uri="{FF2B5EF4-FFF2-40B4-BE49-F238E27FC236}">
                <a16:creationId xmlns:a16="http://schemas.microsoft.com/office/drawing/2014/main" id="{CE50E531-FF89-E7A1-EC42-5664726867C2}"/>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1" name="Picture 10">
            <a:extLst>
              <a:ext uri="{FF2B5EF4-FFF2-40B4-BE49-F238E27FC236}">
                <a16:creationId xmlns:a16="http://schemas.microsoft.com/office/drawing/2014/main" id="{9A4D41C0-EECC-510F-3124-F7EBC163F88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2" name="Slide Number Placeholder 5">
            <a:extLst>
              <a:ext uri="{FF2B5EF4-FFF2-40B4-BE49-F238E27FC236}">
                <a16:creationId xmlns:a16="http://schemas.microsoft.com/office/drawing/2014/main" id="{41F0268C-2917-2762-4664-C6ACF3587D3B}"/>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5" name="Picture 4" descr="A black background with white text&#10;&#10;Description automatically generated">
            <a:extLst>
              <a:ext uri="{FF2B5EF4-FFF2-40B4-BE49-F238E27FC236}">
                <a16:creationId xmlns:a16="http://schemas.microsoft.com/office/drawing/2014/main" id="{F93BE15D-74FA-AED7-3D2B-A613D05E679B}"/>
              </a:ext>
            </a:extLst>
          </p:cNvPr>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Tree>
    <p:extLst>
      <p:ext uri="{BB962C8B-B14F-4D97-AF65-F5344CB8AC3E}">
        <p14:creationId xmlns:p14="http://schemas.microsoft.com/office/powerpoint/2010/main" val="20426840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9789"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9" y="2505075"/>
            <a:ext cx="5157787" cy="368458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1"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1" y="2505075"/>
            <a:ext cx="5183188" cy="368458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6BA13BF4-06A1-B98B-FD59-CA5020C120FA}"/>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2" name="Title 1"/>
          <p:cNvSpPr>
            <a:spLocks noGrp="1"/>
          </p:cNvSpPr>
          <p:nvPr>
            <p:ph type="title"/>
          </p:nvPr>
        </p:nvSpPr>
        <p:spPr>
          <a:xfrm>
            <a:off x="839788" y="866777"/>
            <a:ext cx="10515600" cy="823912"/>
          </a:xfrm>
          <a:prstGeom prst="rect">
            <a:avLst/>
          </a:prstGeom>
        </p:spPr>
        <p:txBody>
          <a:bodyPr/>
          <a:lstStyle/>
          <a:p>
            <a:r>
              <a:rPr lang="en-US" dirty="0"/>
              <a:t>Click to edit Master title style</a:t>
            </a:r>
          </a:p>
        </p:txBody>
      </p:sp>
      <p:sp>
        <p:nvSpPr>
          <p:cNvPr id="12" name="Rectangle 11">
            <a:extLst>
              <a:ext uri="{FF2B5EF4-FFF2-40B4-BE49-F238E27FC236}">
                <a16:creationId xmlns:a16="http://schemas.microsoft.com/office/drawing/2014/main" id="{228D1E83-C000-B443-17A1-67E172C1C81A}"/>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3" name="Picture 12">
            <a:extLst>
              <a:ext uri="{FF2B5EF4-FFF2-40B4-BE49-F238E27FC236}">
                <a16:creationId xmlns:a16="http://schemas.microsoft.com/office/drawing/2014/main" id="{E4F5B01C-A4C1-2548-9E99-49DA8F4F39AC}"/>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4" name="Slide Number Placeholder 5">
            <a:extLst>
              <a:ext uri="{FF2B5EF4-FFF2-40B4-BE49-F238E27FC236}">
                <a16:creationId xmlns:a16="http://schemas.microsoft.com/office/drawing/2014/main" id="{9D622E35-ED11-3E1D-3267-FB7969EBB673}"/>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7" name="Picture 6" descr="A black background with white text&#10;&#10;Description automatically generated">
            <a:extLst>
              <a:ext uri="{FF2B5EF4-FFF2-40B4-BE49-F238E27FC236}">
                <a16:creationId xmlns:a16="http://schemas.microsoft.com/office/drawing/2014/main" id="{2F168AC0-F6F3-71BB-BDB7-D14C957BCB1E}"/>
              </a:ext>
            </a:extLst>
          </p:cNvPr>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Tree>
    <p:extLst>
      <p:ext uri="{BB962C8B-B14F-4D97-AF65-F5344CB8AC3E}">
        <p14:creationId xmlns:p14="http://schemas.microsoft.com/office/powerpoint/2010/main" val="21317843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A521EA7-200B-F8EF-FA1A-AF68F6EAFB52}"/>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2" name="Title 1"/>
          <p:cNvSpPr>
            <a:spLocks noGrp="1"/>
          </p:cNvSpPr>
          <p:nvPr>
            <p:ph type="title"/>
          </p:nvPr>
        </p:nvSpPr>
        <p:spPr>
          <a:xfrm>
            <a:off x="838200" y="874059"/>
            <a:ext cx="10515600" cy="816630"/>
          </a:xfrm>
          <a:prstGeom prst="rect">
            <a:avLst/>
          </a:prstGeom>
        </p:spPr>
        <p:txBody>
          <a:bodyPr/>
          <a:lstStyle/>
          <a:p>
            <a:r>
              <a:rPr lang="en-US" dirty="0"/>
              <a:t>Click to edit Master title style</a:t>
            </a:r>
          </a:p>
        </p:txBody>
      </p:sp>
      <p:sp>
        <p:nvSpPr>
          <p:cNvPr id="8" name="Rectangle 11">
            <a:extLst>
              <a:ext uri="{FF2B5EF4-FFF2-40B4-BE49-F238E27FC236}">
                <a16:creationId xmlns:a16="http://schemas.microsoft.com/office/drawing/2014/main" id="{C62A9323-B343-0333-2A84-AB84726F1555}"/>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9" name="Picture 8">
            <a:extLst>
              <a:ext uri="{FF2B5EF4-FFF2-40B4-BE49-F238E27FC236}">
                <a16:creationId xmlns:a16="http://schemas.microsoft.com/office/drawing/2014/main" id="{2472A695-B9BF-2B5E-F712-588F45EA7AA8}"/>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0" name="Slide Number Placeholder 5">
            <a:extLst>
              <a:ext uri="{FF2B5EF4-FFF2-40B4-BE49-F238E27FC236}">
                <a16:creationId xmlns:a16="http://schemas.microsoft.com/office/drawing/2014/main" id="{50B28936-A209-8496-713D-69F064437D73}"/>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3" name="Picture 2" descr="A black background with white text&#10;&#10;Description automatically generated">
            <a:extLst>
              <a:ext uri="{FF2B5EF4-FFF2-40B4-BE49-F238E27FC236}">
                <a16:creationId xmlns:a16="http://schemas.microsoft.com/office/drawing/2014/main" id="{943E1AB2-24F0-751B-86DE-9AC77889FA3E}"/>
              </a:ext>
            </a:extLst>
          </p:cNvPr>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Tree>
    <p:extLst>
      <p:ext uri="{BB962C8B-B14F-4D97-AF65-F5344CB8AC3E}">
        <p14:creationId xmlns:p14="http://schemas.microsoft.com/office/powerpoint/2010/main" val="808962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rgbClr val="1F72B6"/>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5A64684-422C-D171-0292-6610A91BE81D}"/>
              </a:ext>
            </a:extLst>
          </p:cNvPr>
          <p:cNvSpPr/>
          <p:nvPr userDrawn="1"/>
        </p:nvSpPr>
        <p:spPr>
          <a:xfrm>
            <a:off x="0" y="-8444"/>
            <a:ext cx="12192000" cy="71336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pic>
        <p:nvPicPr>
          <p:cNvPr id="6" name="Picture 5">
            <a:extLst>
              <a:ext uri="{FF2B5EF4-FFF2-40B4-BE49-F238E27FC236}">
                <a16:creationId xmlns:a16="http://schemas.microsoft.com/office/drawing/2014/main" id="{4FD82848-CD15-3DBB-0148-67FB51371B08}"/>
              </a:ext>
            </a:extLst>
          </p:cNvPr>
          <p:cNvPicPr>
            <a:picLocks/>
          </p:cNvPicPr>
          <p:nvPr userDrawn="1"/>
        </p:nvPicPr>
        <p:blipFill>
          <a:blip r:embed="rId2" cstate="screen">
            <a:extLst>
              <a:ext uri="{28A0092B-C50C-407E-A947-70E740481C1C}">
                <a14:useLocalDpi xmlns:a14="http://schemas.microsoft.com/office/drawing/2010/main"/>
              </a:ext>
            </a:extLst>
          </a:blip>
          <a:srcRect/>
          <a:stretch/>
        </p:blipFill>
        <p:spPr>
          <a:xfrm>
            <a:off x="318618" y="2224"/>
            <a:ext cx="3290400" cy="685072"/>
          </a:xfrm>
          <a:prstGeom prst="rect">
            <a:avLst/>
          </a:prstGeom>
        </p:spPr>
      </p:pic>
      <p:sp>
        <p:nvSpPr>
          <p:cNvPr id="8" name="Rectangle 11">
            <a:extLst>
              <a:ext uri="{FF2B5EF4-FFF2-40B4-BE49-F238E27FC236}">
                <a16:creationId xmlns:a16="http://schemas.microsoft.com/office/drawing/2014/main" id="{181386B9-1456-137E-66EE-45A4447494C5}"/>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9" name="Picture 8">
            <a:extLst>
              <a:ext uri="{FF2B5EF4-FFF2-40B4-BE49-F238E27FC236}">
                <a16:creationId xmlns:a16="http://schemas.microsoft.com/office/drawing/2014/main" id="{09CB3CD2-68E1-7670-8AC8-DCAEFA04479C}"/>
              </a:ext>
            </a:extLst>
          </p:cNvPr>
          <p:cNvPicPr>
            <a:picLocks noChangeAspect="1"/>
          </p:cNvPicPr>
          <p:nvPr userDrawn="1"/>
        </p:nvPicPr>
        <p:blipFill>
          <a:blip r:embed="rId3"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0" name="Slide Number Placeholder 5">
            <a:extLst>
              <a:ext uri="{FF2B5EF4-FFF2-40B4-BE49-F238E27FC236}">
                <a16:creationId xmlns:a16="http://schemas.microsoft.com/office/drawing/2014/main" id="{7855B251-549F-CC81-82C4-1791D4DC0F9C}"/>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spTree>
    <p:extLst>
      <p:ext uri="{BB962C8B-B14F-4D97-AF65-F5344CB8AC3E}">
        <p14:creationId xmlns:p14="http://schemas.microsoft.com/office/powerpoint/2010/main" val="6415120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5183188" y="987426"/>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Rectangle 7">
            <a:extLst>
              <a:ext uri="{FF2B5EF4-FFF2-40B4-BE49-F238E27FC236}">
                <a16:creationId xmlns:a16="http://schemas.microsoft.com/office/drawing/2014/main" id="{57654E7B-7E2F-A597-CEAB-D64DA25FBCEB}"/>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2" name="Title 1"/>
          <p:cNvSpPr>
            <a:spLocks noGrp="1"/>
          </p:cNvSpPr>
          <p:nvPr>
            <p:ph type="title"/>
          </p:nvPr>
        </p:nvSpPr>
        <p:spPr>
          <a:xfrm>
            <a:off x="839788" y="987426"/>
            <a:ext cx="3932237" cy="1069974"/>
          </a:xfrm>
          <a:prstGeom prst="rect">
            <a:avLst/>
          </a:prstGeom>
        </p:spPr>
        <p:txBody>
          <a:bodyPr anchor="b"/>
          <a:lstStyle>
            <a:lvl1pPr>
              <a:defRPr sz="3200"/>
            </a:lvl1pPr>
          </a:lstStyle>
          <a:p>
            <a:r>
              <a:rPr lang="en-US" dirty="0"/>
              <a:t>Click to edit Master title style</a:t>
            </a:r>
          </a:p>
        </p:txBody>
      </p:sp>
      <p:sp>
        <p:nvSpPr>
          <p:cNvPr id="10" name="Rectangle 11">
            <a:extLst>
              <a:ext uri="{FF2B5EF4-FFF2-40B4-BE49-F238E27FC236}">
                <a16:creationId xmlns:a16="http://schemas.microsoft.com/office/drawing/2014/main" id="{EA9AB12A-F2B6-4320-39F1-67F3778EE5DF}"/>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1" name="Picture 10">
            <a:extLst>
              <a:ext uri="{FF2B5EF4-FFF2-40B4-BE49-F238E27FC236}">
                <a16:creationId xmlns:a16="http://schemas.microsoft.com/office/drawing/2014/main" id="{B773966A-35C2-70BC-CFF9-46C3441D8C5C}"/>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2" name="Slide Number Placeholder 5">
            <a:extLst>
              <a:ext uri="{FF2B5EF4-FFF2-40B4-BE49-F238E27FC236}">
                <a16:creationId xmlns:a16="http://schemas.microsoft.com/office/drawing/2014/main" id="{C8C1A7AF-70A0-C0E9-B2F5-1490BE6C7ADB}"/>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5" name="Picture 4" descr="A black background with white text&#10;&#10;Description automatically generated">
            <a:extLst>
              <a:ext uri="{FF2B5EF4-FFF2-40B4-BE49-F238E27FC236}">
                <a16:creationId xmlns:a16="http://schemas.microsoft.com/office/drawing/2014/main" id="{7C0ADFA0-11B6-96C9-35AE-E6733196ACDA}"/>
              </a:ext>
            </a:extLst>
          </p:cNvPr>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Tree>
    <p:extLst>
      <p:ext uri="{BB962C8B-B14F-4D97-AF65-F5344CB8AC3E}">
        <p14:creationId xmlns:p14="http://schemas.microsoft.com/office/powerpoint/2010/main" val="30716046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5183188" y="987426"/>
            <a:ext cx="6172200" cy="4873625"/>
          </a:xfrm>
          <a:prstGeom prst="rect">
            <a:avLst/>
          </a:prstGeo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Rectangle 7">
            <a:extLst>
              <a:ext uri="{FF2B5EF4-FFF2-40B4-BE49-F238E27FC236}">
                <a16:creationId xmlns:a16="http://schemas.microsoft.com/office/drawing/2014/main" id="{4B2A7AA7-CA5F-D2FA-2E5E-C3E10A53D359}"/>
              </a:ext>
            </a:extLst>
          </p:cNvPr>
          <p:cNvSpPr/>
          <p:nvPr userDrawn="1"/>
        </p:nvSpPr>
        <p:spPr>
          <a:xfrm>
            <a:off x="0" y="-8444"/>
            <a:ext cx="12192000" cy="713361"/>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800"/>
          </a:p>
        </p:txBody>
      </p:sp>
      <p:sp>
        <p:nvSpPr>
          <p:cNvPr id="2" name="Title 1"/>
          <p:cNvSpPr>
            <a:spLocks noGrp="1"/>
          </p:cNvSpPr>
          <p:nvPr>
            <p:ph type="title"/>
          </p:nvPr>
        </p:nvSpPr>
        <p:spPr>
          <a:xfrm>
            <a:off x="839788" y="987426"/>
            <a:ext cx="3932237" cy="1069974"/>
          </a:xfrm>
          <a:prstGeom prst="rect">
            <a:avLst/>
          </a:prstGeom>
        </p:spPr>
        <p:txBody>
          <a:bodyPr anchor="b"/>
          <a:lstStyle>
            <a:lvl1pPr>
              <a:defRPr sz="3200"/>
            </a:lvl1pPr>
          </a:lstStyle>
          <a:p>
            <a:r>
              <a:rPr lang="en-US" dirty="0"/>
              <a:t>Click to edit Master title style</a:t>
            </a:r>
          </a:p>
        </p:txBody>
      </p:sp>
      <p:sp>
        <p:nvSpPr>
          <p:cNvPr id="10" name="Rectangle 11">
            <a:extLst>
              <a:ext uri="{FF2B5EF4-FFF2-40B4-BE49-F238E27FC236}">
                <a16:creationId xmlns:a16="http://schemas.microsoft.com/office/drawing/2014/main" id="{1EDE2594-98FA-EBCE-C733-A51E9F54ED18}"/>
              </a:ext>
            </a:extLst>
          </p:cNvPr>
          <p:cNvSpPr/>
          <p:nvPr userDrawn="1"/>
        </p:nvSpPr>
        <p:spPr>
          <a:xfrm>
            <a:off x="1775458" y="6721474"/>
            <a:ext cx="10416543" cy="136562"/>
          </a:xfrm>
          <a:custGeom>
            <a:avLst/>
            <a:gdLst>
              <a:gd name="connsiteX0" fmla="*/ 0 w 8093413"/>
              <a:gd name="connsiteY0" fmla="*/ 0 h 133200"/>
              <a:gd name="connsiteX1" fmla="*/ 8093413 w 8093413"/>
              <a:gd name="connsiteY1" fmla="*/ 0 h 133200"/>
              <a:gd name="connsiteX2" fmla="*/ 8093413 w 8093413"/>
              <a:gd name="connsiteY2" fmla="*/ 133200 h 133200"/>
              <a:gd name="connsiteX3" fmla="*/ 0 w 8093413"/>
              <a:gd name="connsiteY3" fmla="*/ 133200 h 133200"/>
              <a:gd name="connsiteX4" fmla="*/ 0 w 8093413"/>
              <a:gd name="connsiteY4" fmla="*/ 0 h 133200"/>
              <a:gd name="connsiteX0" fmla="*/ 94130 w 8187543"/>
              <a:gd name="connsiteY0" fmla="*/ 0 h 136562"/>
              <a:gd name="connsiteX1" fmla="*/ 8187543 w 8187543"/>
              <a:gd name="connsiteY1" fmla="*/ 0 h 136562"/>
              <a:gd name="connsiteX2" fmla="*/ 8187543 w 8187543"/>
              <a:gd name="connsiteY2" fmla="*/ 133200 h 136562"/>
              <a:gd name="connsiteX3" fmla="*/ 0 w 8187543"/>
              <a:gd name="connsiteY3" fmla="*/ 136562 h 136562"/>
              <a:gd name="connsiteX4" fmla="*/ 94130 w 8187543"/>
              <a:gd name="connsiteY4" fmla="*/ 0 h 136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87543" h="136562">
                <a:moveTo>
                  <a:pt x="94130" y="0"/>
                </a:moveTo>
                <a:lnTo>
                  <a:pt x="8187543" y="0"/>
                </a:lnTo>
                <a:lnTo>
                  <a:pt x="8187543" y="133200"/>
                </a:lnTo>
                <a:lnTo>
                  <a:pt x="0" y="136562"/>
                </a:lnTo>
                <a:lnTo>
                  <a:pt x="94130" y="0"/>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t> </a:t>
            </a:r>
          </a:p>
        </p:txBody>
      </p:sp>
      <p:pic>
        <p:nvPicPr>
          <p:cNvPr id="11" name="Picture 10">
            <a:extLst>
              <a:ext uri="{FF2B5EF4-FFF2-40B4-BE49-F238E27FC236}">
                <a16:creationId xmlns:a16="http://schemas.microsoft.com/office/drawing/2014/main" id="{AF735AE5-30EC-7992-E657-2104C4F3BF32}"/>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828826" y="6739175"/>
            <a:ext cx="10363148" cy="101806"/>
          </a:xfrm>
          <a:prstGeom prst="rect">
            <a:avLst/>
          </a:prstGeom>
        </p:spPr>
      </p:pic>
      <p:sp>
        <p:nvSpPr>
          <p:cNvPr id="12" name="Slide Number Placeholder 5">
            <a:extLst>
              <a:ext uri="{FF2B5EF4-FFF2-40B4-BE49-F238E27FC236}">
                <a16:creationId xmlns:a16="http://schemas.microsoft.com/office/drawing/2014/main" id="{ACB5785D-C6E0-0BB4-B792-5DF6906E162F}"/>
              </a:ext>
            </a:extLst>
          </p:cNvPr>
          <p:cNvSpPr>
            <a:spLocks noGrp="1"/>
          </p:cNvSpPr>
          <p:nvPr>
            <p:ph type="sldNum" sz="quarter" idx="12"/>
          </p:nvPr>
        </p:nvSpPr>
        <p:spPr>
          <a:xfrm>
            <a:off x="11676283" y="6599573"/>
            <a:ext cx="505557" cy="365125"/>
          </a:xfrm>
        </p:spPr>
        <p:txBody>
          <a:bodyPr/>
          <a:lstStyle>
            <a:lvl1pPr>
              <a:defRPr sz="1400">
                <a:solidFill>
                  <a:schemeClr val="bg1"/>
                </a:solidFill>
              </a:defRPr>
            </a:lvl1pPr>
          </a:lstStyle>
          <a:p>
            <a:fld id="{D379440A-2DED-3643-ADED-9B5C83E7D828}" type="slidenum">
              <a:rPr lang="en-VN" smtClean="0"/>
              <a:pPr/>
              <a:t>‹#›</a:t>
            </a:fld>
            <a:endParaRPr lang="en-VN"/>
          </a:p>
        </p:txBody>
      </p:sp>
      <p:pic>
        <p:nvPicPr>
          <p:cNvPr id="5" name="Picture 4" descr="A black background with white text&#10;&#10;Description automatically generated">
            <a:extLst>
              <a:ext uri="{FF2B5EF4-FFF2-40B4-BE49-F238E27FC236}">
                <a16:creationId xmlns:a16="http://schemas.microsoft.com/office/drawing/2014/main" id="{93DEC689-0562-F90A-00BD-D3E65D677F10}"/>
              </a:ext>
            </a:extLst>
          </p:cNvPr>
          <p:cNvPicPr>
            <a:picLocks/>
          </p:cNvPicPr>
          <p:nvPr userDrawn="1"/>
        </p:nvPicPr>
        <p:blipFill>
          <a:blip r:embed="rId3" cstate="screen">
            <a:extLst>
              <a:ext uri="{28A0092B-C50C-407E-A947-70E740481C1C}">
                <a14:useLocalDpi xmlns:a14="http://schemas.microsoft.com/office/drawing/2010/main"/>
              </a:ext>
            </a:extLst>
          </a:blip>
          <a:stretch>
            <a:fillRect/>
          </a:stretch>
        </p:blipFill>
        <p:spPr>
          <a:xfrm>
            <a:off x="318618" y="2224"/>
            <a:ext cx="3290400" cy="685072"/>
          </a:xfrm>
          <a:prstGeom prst="rect">
            <a:avLst/>
          </a:prstGeom>
        </p:spPr>
      </p:pic>
    </p:spTree>
    <p:extLst>
      <p:ext uri="{BB962C8B-B14F-4D97-AF65-F5344CB8AC3E}">
        <p14:creationId xmlns:p14="http://schemas.microsoft.com/office/powerpoint/2010/main" val="2141388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38200" y="6340746"/>
            <a:ext cx="2743200" cy="365125"/>
          </a:xfrm>
          <a:prstGeom prst="rect">
            <a:avLst/>
          </a:prstGeom>
        </p:spPr>
        <p:txBody>
          <a:bodyPr vert="horz" lIns="91440" tIns="45720" rIns="91440" bIns="45720" rtlCol="0" anchor="ctr"/>
          <a:lstStyle>
            <a:lvl1pPr algn="l">
              <a:defRPr sz="1400">
                <a:solidFill>
                  <a:schemeClr val="tx1">
                    <a:tint val="75000"/>
                  </a:schemeClr>
                </a:solidFill>
              </a:defRPr>
            </a:lvl1pPr>
          </a:lstStyle>
          <a:p>
            <a:fld id="{D379440A-2DED-3643-ADED-9B5C83E7D828}" type="slidenum">
              <a:rPr lang="en-US" smtClean="0"/>
              <a:pPr/>
              <a:t>‹#›</a:t>
            </a:fld>
            <a:endParaRPr lang="en-US"/>
          </a:p>
        </p:txBody>
      </p:sp>
    </p:spTree>
    <p:extLst>
      <p:ext uri="{BB962C8B-B14F-4D97-AF65-F5344CB8AC3E}">
        <p14:creationId xmlns:p14="http://schemas.microsoft.com/office/powerpoint/2010/main" val="362272791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https://lh7-rt.googleusercontent.com/docsz/AD_4nXfzwJsvIRvW0fJl-sxRCF3R-42yiJFAzUrqOaJ-L8jo5FGqttZ8APX73ApGUdQChw-sBKivi0P2hWo9rUnHRWuzEZAPLiO7LhhdgKFX4d0hDXKQl3hLWgcq7-T_2GYhgi9PYFvndw?key=Wtgq73WaJyuvvsZ3ZPStM4q3" TargetMode="External"/><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hyperlink" Target="https://www.w3schools.com/" TargetMode="Externa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7836655-88D0-D5BE-32A0-E64729B780EA}"/>
              </a:ext>
            </a:extLst>
          </p:cNvPr>
          <p:cNvSpPr txBox="1">
            <a:spLocks/>
          </p:cNvSpPr>
          <p:nvPr/>
        </p:nvSpPr>
        <p:spPr>
          <a:xfrm>
            <a:off x="11909611" y="0"/>
            <a:ext cx="282389" cy="442874"/>
          </a:xfrm>
          <a:prstGeom prst="rect">
            <a:avLst/>
          </a:prstGeom>
        </p:spPr>
        <p:txBody>
          <a:bodyPr vert="horz" lIns="91440" tIns="45720" rIns="91440" bIns="45720" rtlCol="0" anchor="ctr"/>
          <a:lstStyle>
            <a:defPPr>
              <a:defRPr lang="en-VN"/>
            </a:defPPr>
            <a:lvl1pPr marL="0" algn="l" defTabSz="914400" rtl="0" eaLnBrk="1" latinLnBrk="0" hangingPunct="1">
              <a:defRPr sz="14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VN" sz="1500" b="1" dirty="0"/>
          </a:p>
        </p:txBody>
      </p:sp>
      <p:sp>
        <p:nvSpPr>
          <p:cNvPr id="5" name="TextBox 4">
            <a:extLst>
              <a:ext uri="{FF2B5EF4-FFF2-40B4-BE49-F238E27FC236}">
                <a16:creationId xmlns:a16="http://schemas.microsoft.com/office/drawing/2014/main" id="{D9AEB16A-AC48-B0FE-8DE2-D78D3FC7F5B2}"/>
              </a:ext>
            </a:extLst>
          </p:cNvPr>
          <p:cNvSpPr txBox="1"/>
          <p:nvPr/>
        </p:nvSpPr>
        <p:spPr>
          <a:xfrm>
            <a:off x="1" y="300933"/>
            <a:ext cx="12191999" cy="2329869"/>
          </a:xfrm>
          <a:prstGeom prst="rect">
            <a:avLst/>
          </a:prstGeom>
          <a:noFill/>
        </p:spPr>
        <p:txBody>
          <a:bodyPr wrap="square">
            <a:spAutoFit/>
          </a:bodyPr>
          <a:lstStyle/>
          <a:p>
            <a:pPr marL="0" marR="0" algn="ctr">
              <a:spcBef>
                <a:spcPts val="0"/>
              </a:spcBef>
              <a:spcAft>
                <a:spcPts val="0"/>
              </a:spcAft>
            </a:pPr>
            <a:r>
              <a:rPr lang="vi-VN" sz="3600" b="1" dirty="0">
                <a:solidFill>
                  <a:srgbClr val="000000"/>
                </a:solidFill>
                <a:effectLst/>
                <a:latin typeface="Times New Roman" panose="02020603050405020304" pitchFamily="18" charset="0"/>
                <a:ea typeface="Times New Roman" panose="02020603050405020304" pitchFamily="18" charset="0"/>
              </a:rPr>
              <a:t> </a:t>
            </a:r>
            <a:endParaRPr lang="en-US" sz="1600" dirty="0">
              <a:effectLst/>
              <a:latin typeface="Times New Roman" panose="02020603050405020304" pitchFamily="18" charset="0"/>
              <a:ea typeface="Times New Roman" panose="02020603050405020304" pitchFamily="18" charset="0"/>
            </a:endParaRPr>
          </a:p>
          <a:p>
            <a:pPr marL="0" marR="0" algn="ctr">
              <a:spcBef>
                <a:spcPts val="0"/>
              </a:spcBef>
              <a:spcAft>
                <a:spcPts val="0"/>
              </a:spcAft>
            </a:pPr>
            <a:r>
              <a:rPr lang="en-US" sz="3200" b="1" dirty="0" err="1">
                <a:solidFill>
                  <a:srgbClr val="FF0000"/>
                </a:solidFill>
                <a:effectLst/>
                <a:latin typeface="Times New Roman" panose="02020603050405020304" pitchFamily="18" charset="0"/>
                <a:ea typeface="Times New Roman" panose="02020603050405020304" pitchFamily="18" charset="0"/>
              </a:rPr>
              <a:t>BÁO</a:t>
            </a:r>
            <a:r>
              <a:rPr lang="en-US" sz="3200" b="1" dirty="0">
                <a:solidFill>
                  <a:srgbClr val="FF0000"/>
                </a:solidFill>
                <a:effectLst/>
                <a:latin typeface="Times New Roman" panose="02020603050405020304" pitchFamily="18" charset="0"/>
                <a:ea typeface="Times New Roman" panose="02020603050405020304" pitchFamily="18" charset="0"/>
              </a:rPr>
              <a:t> </a:t>
            </a:r>
            <a:r>
              <a:rPr lang="en-US" sz="3200" b="1" dirty="0" err="1">
                <a:solidFill>
                  <a:srgbClr val="FF0000"/>
                </a:solidFill>
                <a:effectLst/>
                <a:latin typeface="Times New Roman" panose="02020603050405020304" pitchFamily="18" charset="0"/>
                <a:ea typeface="Times New Roman" panose="02020603050405020304" pitchFamily="18" charset="0"/>
              </a:rPr>
              <a:t>CÁO</a:t>
            </a:r>
            <a:r>
              <a:rPr lang="en-US" sz="3200" b="1" dirty="0">
                <a:solidFill>
                  <a:srgbClr val="FF0000"/>
                </a:solidFill>
                <a:effectLst/>
                <a:latin typeface="Times New Roman" panose="02020603050405020304" pitchFamily="18" charset="0"/>
                <a:ea typeface="Times New Roman" panose="02020603050405020304" pitchFamily="18" charset="0"/>
              </a:rPr>
              <a:t> </a:t>
            </a:r>
            <a:r>
              <a:rPr lang="en-US" sz="3200" b="1" dirty="0" err="1" smtClean="0">
                <a:solidFill>
                  <a:srgbClr val="FF0000"/>
                </a:solidFill>
                <a:latin typeface="Times New Roman" panose="02020603050405020304" pitchFamily="18" charset="0"/>
                <a:ea typeface="Times New Roman" panose="02020603050405020304" pitchFamily="18" charset="0"/>
              </a:rPr>
              <a:t>ĐỒ</a:t>
            </a:r>
            <a:r>
              <a:rPr lang="en-US" sz="3200" b="1" dirty="0" smtClean="0">
                <a:solidFill>
                  <a:srgbClr val="FF0000"/>
                </a:solidFill>
                <a:latin typeface="Times New Roman" panose="02020603050405020304" pitchFamily="18" charset="0"/>
                <a:ea typeface="Times New Roman" panose="02020603050405020304" pitchFamily="18" charset="0"/>
              </a:rPr>
              <a:t> </a:t>
            </a:r>
            <a:r>
              <a:rPr lang="en-US" sz="3200" b="1" dirty="0" err="1" smtClean="0">
                <a:solidFill>
                  <a:srgbClr val="FF0000"/>
                </a:solidFill>
                <a:latin typeface="Times New Roman" panose="02020603050405020304" pitchFamily="18" charset="0"/>
                <a:ea typeface="Times New Roman" panose="02020603050405020304" pitchFamily="18" charset="0"/>
              </a:rPr>
              <a:t>ÁN</a:t>
            </a:r>
            <a:r>
              <a:rPr lang="en-US" sz="3200" b="1" dirty="0" smtClean="0">
                <a:solidFill>
                  <a:srgbClr val="FF0000"/>
                </a:solidFill>
                <a:latin typeface="Times New Roman" panose="02020603050405020304" pitchFamily="18" charset="0"/>
                <a:ea typeface="Times New Roman" panose="02020603050405020304" pitchFamily="18" charset="0"/>
              </a:rPr>
              <a:t> </a:t>
            </a:r>
            <a:r>
              <a:rPr lang="en-US" sz="3200" b="1" dirty="0" err="1" smtClean="0">
                <a:solidFill>
                  <a:srgbClr val="FF0000"/>
                </a:solidFill>
                <a:latin typeface="Times New Roman" panose="02020603050405020304" pitchFamily="18" charset="0"/>
                <a:ea typeface="Times New Roman" panose="02020603050405020304" pitchFamily="18" charset="0"/>
              </a:rPr>
              <a:t>CHUYÊN</a:t>
            </a:r>
            <a:r>
              <a:rPr lang="en-US" sz="3200" b="1" dirty="0" smtClean="0">
                <a:solidFill>
                  <a:srgbClr val="FF0000"/>
                </a:solidFill>
                <a:latin typeface="Times New Roman" panose="02020603050405020304" pitchFamily="18" charset="0"/>
                <a:ea typeface="Times New Roman" panose="02020603050405020304" pitchFamily="18" charset="0"/>
              </a:rPr>
              <a:t> </a:t>
            </a:r>
            <a:r>
              <a:rPr lang="en-US" sz="3200" b="1" dirty="0" err="1" smtClean="0">
                <a:solidFill>
                  <a:srgbClr val="FF0000"/>
                </a:solidFill>
                <a:latin typeface="Times New Roman" panose="02020603050405020304" pitchFamily="18" charset="0"/>
                <a:ea typeface="Times New Roman" panose="02020603050405020304" pitchFamily="18" charset="0"/>
              </a:rPr>
              <a:t>NGÀNH</a:t>
            </a:r>
            <a:r>
              <a:rPr lang="vi-VN" sz="3200" b="1" dirty="0">
                <a:solidFill>
                  <a:srgbClr val="000000"/>
                </a:solidFill>
                <a:effectLst/>
                <a:latin typeface="Times New Roman" panose="02020603050405020304" pitchFamily="18" charset="0"/>
                <a:ea typeface="Times New Roman" panose="02020603050405020304" pitchFamily="18" charset="0"/>
              </a:rPr>
              <a:t> </a:t>
            </a:r>
            <a:endParaRPr lang="en-US" sz="1400" dirty="0">
              <a:effectLst/>
              <a:latin typeface="Times New Roman" panose="02020603050405020304" pitchFamily="18" charset="0"/>
              <a:ea typeface="Times New Roman" panose="02020603050405020304" pitchFamily="18" charset="0"/>
            </a:endParaRPr>
          </a:p>
          <a:p>
            <a:pPr algn="ctr">
              <a:lnSpc>
                <a:spcPct val="130000"/>
              </a:lnSpc>
              <a:spcBef>
                <a:spcPts val="600"/>
              </a:spcBef>
              <a:spcAft>
                <a:spcPts val="600"/>
              </a:spcAft>
            </a:pPr>
            <a:r>
              <a:rPr lang="vi-VN" sz="2400" b="1" dirty="0" smtClean="0">
                <a:solidFill>
                  <a:srgbClr val="000000"/>
                </a:solidFill>
                <a:effectLst/>
                <a:latin typeface="Times New Roman" panose="02020603050405020304" pitchFamily="18" charset="0"/>
                <a:ea typeface="Times New Roman" panose="02020603050405020304" pitchFamily="18" charset="0"/>
              </a:rPr>
              <a:t>ĐỀ TÀI: </a:t>
            </a:r>
            <a:r>
              <a:rPr lang="vi-VN" sz="2400" b="1" dirty="0" smtClean="0">
                <a:solidFill>
                  <a:srgbClr val="000000"/>
                </a:solidFill>
                <a:latin typeface="Times New Roman" panose="02020603050405020304" pitchFamily="18" charset="0"/>
                <a:ea typeface="Times New Roman" panose="02020603050405020304" pitchFamily="18" charset="0"/>
              </a:rPr>
              <a:t>XÂY DỰNG WEB QUẢN LÝ HOẠT ĐỘNG KINH DOANH </a:t>
            </a:r>
            <a:endParaRPr lang="en-US" sz="2400" b="1" dirty="0" smtClean="0">
              <a:solidFill>
                <a:srgbClr val="000000"/>
              </a:solidFill>
              <a:latin typeface="Times New Roman" panose="02020603050405020304" pitchFamily="18" charset="0"/>
              <a:ea typeface="Times New Roman" panose="02020603050405020304" pitchFamily="18" charset="0"/>
            </a:endParaRPr>
          </a:p>
          <a:p>
            <a:pPr algn="ctr">
              <a:lnSpc>
                <a:spcPct val="130000"/>
              </a:lnSpc>
              <a:spcBef>
                <a:spcPts val="600"/>
              </a:spcBef>
              <a:spcAft>
                <a:spcPts val="600"/>
              </a:spcAft>
            </a:pPr>
            <a:r>
              <a:rPr lang="vi-VN" sz="2400" b="1" dirty="0" smtClean="0">
                <a:solidFill>
                  <a:srgbClr val="000000"/>
                </a:solidFill>
                <a:latin typeface="Times New Roman" panose="02020603050405020304" pitchFamily="18" charset="0"/>
                <a:ea typeface="Times New Roman" panose="02020603050405020304" pitchFamily="18" charset="0"/>
              </a:rPr>
              <a:t>CÔNG TY CÀ PHÊ VINA</a:t>
            </a:r>
            <a:endParaRPr lang="en-US" dirty="0">
              <a:effectLst/>
              <a:latin typeface="Times New Roman" panose="02020603050405020304" pitchFamily="18" charset="0"/>
              <a:ea typeface="Times New Roman" panose="02020603050405020304" pitchFamily="18" charset="0"/>
            </a:endParaRPr>
          </a:p>
        </p:txBody>
      </p:sp>
      <p:sp>
        <p:nvSpPr>
          <p:cNvPr id="6" name="TextBox 5">
            <a:extLst>
              <a:ext uri="{FF2B5EF4-FFF2-40B4-BE49-F238E27FC236}">
                <a16:creationId xmlns:a16="http://schemas.microsoft.com/office/drawing/2014/main" id="{91D5DB06-99CF-D981-5CCB-4502DF1857A8}"/>
              </a:ext>
            </a:extLst>
          </p:cNvPr>
          <p:cNvSpPr txBox="1"/>
          <p:nvPr/>
        </p:nvSpPr>
        <p:spPr>
          <a:xfrm>
            <a:off x="5573656" y="2597499"/>
            <a:ext cx="6102626" cy="452496"/>
          </a:xfrm>
          <a:prstGeom prst="rect">
            <a:avLst/>
          </a:prstGeom>
          <a:noFill/>
        </p:spPr>
        <p:txBody>
          <a:bodyPr wrap="square">
            <a:spAutoFit/>
          </a:bodyPr>
          <a:lstStyle/>
          <a:p>
            <a:pPr marL="0" marR="0" algn="ctr">
              <a:lnSpc>
                <a:spcPct val="130000"/>
              </a:lnSpc>
              <a:spcBef>
                <a:spcPts val="600"/>
              </a:spcBef>
              <a:spcAft>
                <a:spcPts val="600"/>
              </a:spcAft>
            </a:pPr>
            <a:r>
              <a:rPr lang="en-US" sz="2000" b="1" dirty="0" err="1">
                <a:solidFill>
                  <a:srgbClr val="000000"/>
                </a:solidFill>
                <a:latin typeface="Times New Roman" panose="02020603050405020304" pitchFamily="18" charset="0"/>
                <a:ea typeface="Times New Roman" panose="02020603050405020304" pitchFamily="18" charset="0"/>
              </a:rPr>
              <a:t>Giáo</a:t>
            </a:r>
            <a:r>
              <a:rPr lang="en-US" sz="2000" b="1" dirty="0">
                <a:solidFill>
                  <a:srgbClr val="000000"/>
                </a:solidFill>
                <a:latin typeface="Times New Roman" panose="02020603050405020304" pitchFamily="18" charset="0"/>
                <a:ea typeface="Times New Roman" panose="02020603050405020304" pitchFamily="18" charset="0"/>
              </a:rPr>
              <a:t> </a:t>
            </a:r>
            <a:r>
              <a:rPr lang="en-US" sz="2000" b="1" dirty="0" err="1">
                <a:solidFill>
                  <a:srgbClr val="000000"/>
                </a:solidFill>
                <a:latin typeface="Times New Roman" panose="02020603050405020304" pitchFamily="18" charset="0"/>
                <a:ea typeface="Times New Roman" panose="02020603050405020304" pitchFamily="18" charset="0"/>
              </a:rPr>
              <a:t>viên</a:t>
            </a:r>
            <a:r>
              <a:rPr lang="en-US" sz="2000" b="1" dirty="0">
                <a:solidFill>
                  <a:srgbClr val="000000"/>
                </a:solidFill>
                <a:latin typeface="Times New Roman" panose="02020603050405020304" pitchFamily="18" charset="0"/>
                <a:ea typeface="Times New Roman" panose="02020603050405020304" pitchFamily="18" charset="0"/>
              </a:rPr>
              <a:t> </a:t>
            </a:r>
            <a:r>
              <a:rPr lang="en-US" sz="2000" b="1" dirty="0" err="1">
                <a:solidFill>
                  <a:srgbClr val="000000"/>
                </a:solidFill>
                <a:latin typeface="Times New Roman" panose="02020603050405020304" pitchFamily="18" charset="0"/>
                <a:ea typeface="Times New Roman" panose="02020603050405020304" pitchFamily="18" charset="0"/>
              </a:rPr>
              <a:t>hướng</a:t>
            </a:r>
            <a:r>
              <a:rPr lang="en-US" sz="2000" b="1" dirty="0">
                <a:solidFill>
                  <a:srgbClr val="000000"/>
                </a:solidFill>
                <a:latin typeface="Times New Roman" panose="02020603050405020304" pitchFamily="18" charset="0"/>
                <a:ea typeface="Times New Roman" panose="02020603050405020304" pitchFamily="18" charset="0"/>
              </a:rPr>
              <a:t> </a:t>
            </a:r>
            <a:r>
              <a:rPr lang="en-US" sz="2000" b="1" dirty="0" err="1">
                <a:solidFill>
                  <a:srgbClr val="000000"/>
                </a:solidFill>
                <a:latin typeface="Times New Roman" panose="02020603050405020304" pitchFamily="18" charset="0"/>
                <a:ea typeface="Times New Roman" panose="02020603050405020304" pitchFamily="18" charset="0"/>
              </a:rPr>
              <a:t>dẫn</a:t>
            </a:r>
            <a:r>
              <a:rPr lang="en-US" sz="2000" b="1" dirty="0">
                <a:solidFill>
                  <a:srgbClr val="000000"/>
                </a:solidFill>
                <a:effectLst/>
                <a:latin typeface="Times New Roman" panose="02020603050405020304" pitchFamily="18" charset="0"/>
                <a:ea typeface="Times New Roman" panose="02020603050405020304" pitchFamily="18" charset="0"/>
              </a:rPr>
              <a:t> : </a:t>
            </a:r>
            <a:r>
              <a:rPr lang="en-US" sz="2000" b="1" dirty="0" err="1">
                <a:solidFill>
                  <a:srgbClr val="000000"/>
                </a:solidFill>
                <a:effectLst/>
                <a:latin typeface="Times New Roman" panose="02020603050405020304" pitchFamily="18" charset="0"/>
                <a:ea typeface="Times New Roman" panose="02020603050405020304" pitchFamily="18" charset="0"/>
              </a:rPr>
              <a:t>ThS</a:t>
            </a:r>
            <a:r>
              <a:rPr lang="en-US" sz="2000" b="1" dirty="0">
                <a:solidFill>
                  <a:srgbClr val="000000"/>
                </a:solidFill>
                <a:effectLst/>
                <a:latin typeface="Times New Roman" panose="02020603050405020304" pitchFamily="18" charset="0"/>
                <a:ea typeface="Times New Roman" panose="02020603050405020304" pitchFamily="18" charset="0"/>
              </a:rPr>
              <a:t> </a:t>
            </a:r>
            <a:r>
              <a:rPr lang="en-US" sz="2000" b="1" dirty="0" err="1">
                <a:solidFill>
                  <a:srgbClr val="000000"/>
                </a:solidFill>
                <a:effectLst/>
                <a:latin typeface="Times New Roman" panose="02020603050405020304" pitchFamily="18" charset="0"/>
                <a:ea typeface="Times New Roman" panose="02020603050405020304" pitchFamily="18" charset="0"/>
              </a:rPr>
              <a:t>Trần</a:t>
            </a:r>
            <a:r>
              <a:rPr lang="en-US" sz="2000" b="1" dirty="0">
                <a:solidFill>
                  <a:srgbClr val="000000"/>
                </a:solidFill>
                <a:effectLst/>
                <a:latin typeface="Times New Roman" panose="02020603050405020304" pitchFamily="18" charset="0"/>
                <a:ea typeface="Times New Roman" panose="02020603050405020304" pitchFamily="18" charset="0"/>
              </a:rPr>
              <a:t> </a:t>
            </a:r>
            <a:r>
              <a:rPr lang="en-US" sz="2000" b="1" dirty="0" err="1">
                <a:solidFill>
                  <a:srgbClr val="000000"/>
                </a:solidFill>
                <a:effectLst/>
                <a:latin typeface="Times New Roman" panose="02020603050405020304" pitchFamily="18" charset="0"/>
                <a:ea typeface="Times New Roman" panose="02020603050405020304" pitchFamily="18" charset="0"/>
              </a:rPr>
              <a:t>Thị</a:t>
            </a:r>
            <a:r>
              <a:rPr lang="en-US" sz="2000" b="1" dirty="0">
                <a:solidFill>
                  <a:srgbClr val="000000"/>
                </a:solidFill>
                <a:effectLst/>
                <a:latin typeface="Times New Roman" panose="02020603050405020304" pitchFamily="18" charset="0"/>
                <a:ea typeface="Times New Roman" panose="02020603050405020304" pitchFamily="18" charset="0"/>
              </a:rPr>
              <a:t> </a:t>
            </a:r>
            <a:r>
              <a:rPr lang="en-US" sz="2000" b="1" dirty="0" err="1">
                <a:solidFill>
                  <a:srgbClr val="000000"/>
                </a:solidFill>
                <a:effectLst/>
                <a:latin typeface="Times New Roman" panose="02020603050405020304" pitchFamily="18" charset="0"/>
                <a:ea typeface="Times New Roman" panose="02020603050405020304" pitchFamily="18" charset="0"/>
              </a:rPr>
              <a:t>Vân</a:t>
            </a:r>
            <a:r>
              <a:rPr lang="en-US" sz="2000" b="1" dirty="0">
                <a:solidFill>
                  <a:srgbClr val="000000"/>
                </a:solidFill>
                <a:effectLst/>
                <a:latin typeface="Times New Roman" panose="02020603050405020304" pitchFamily="18" charset="0"/>
                <a:ea typeface="Times New Roman" panose="02020603050405020304" pitchFamily="18" charset="0"/>
              </a:rPr>
              <a:t> </a:t>
            </a:r>
            <a:r>
              <a:rPr lang="en-US" sz="2000" b="1" dirty="0" err="1">
                <a:solidFill>
                  <a:srgbClr val="000000"/>
                </a:solidFill>
                <a:effectLst/>
                <a:latin typeface="Times New Roman" panose="02020603050405020304" pitchFamily="18" charset="0"/>
                <a:ea typeface="Times New Roman" panose="02020603050405020304" pitchFamily="18" charset="0"/>
              </a:rPr>
              <a:t>Anh</a:t>
            </a:r>
            <a:endParaRPr lang="en-US" sz="2000" dirty="0">
              <a:effectLst/>
              <a:latin typeface="Times New Roman" panose="02020603050405020304" pitchFamily="18" charset="0"/>
              <a:ea typeface="Times New Roman" panose="02020603050405020304" pitchFamily="18" charset="0"/>
            </a:endParaRPr>
          </a:p>
        </p:txBody>
      </p:sp>
      <p:graphicFrame>
        <p:nvGraphicFramePr>
          <p:cNvPr id="7" name="Google Shape;352;p47">
            <a:extLst>
              <a:ext uri="{FF2B5EF4-FFF2-40B4-BE49-F238E27FC236}">
                <a16:creationId xmlns:a16="http://schemas.microsoft.com/office/drawing/2014/main" id="{782E92EA-880A-CC7F-FC36-C7D2674B1475}"/>
              </a:ext>
            </a:extLst>
          </p:cNvPr>
          <p:cNvGraphicFramePr/>
          <p:nvPr>
            <p:extLst>
              <p:ext uri="{D42A27DB-BD31-4B8C-83A1-F6EECF244321}">
                <p14:modId xmlns:p14="http://schemas.microsoft.com/office/powerpoint/2010/main" val="4132234247"/>
              </p:ext>
            </p:extLst>
          </p:nvPr>
        </p:nvGraphicFramePr>
        <p:xfrm>
          <a:off x="6659217" y="3322691"/>
          <a:ext cx="5017065" cy="1819963"/>
        </p:xfrm>
        <a:graphic>
          <a:graphicData uri="http://schemas.openxmlformats.org/drawingml/2006/table">
            <a:tbl>
              <a:tblPr>
                <a:noFill/>
              </a:tblPr>
              <a:tblGrid>
                <a:gridCol w="262736">
                  <a:extLst>
                    <a:ext uri="{9D8B030D-6E8A-4147-A177-3AD203B41FA5}">
                      <a16:colId xmlns:a16="http://schemas.microsoft.com/office/drawing/2014/main" val="3311542817"/>
                    </a:ext>
                  </a:extLst>
                </a:gridCol>
                <a:gridCol w="2742162">
                  <a:extLst>
                    <a:ext uri="{9D8B030D-6E8A-4147-A177-3AD203B41FA5}">
                      <a16:colId xmlns:a16="http://schemas.microsoft.com/office/drawing/2014/main" val="20000"/>
                    </a:ext>
                  </a:extLst>
                </a:gridCol>
                <a:gridCol w="2012167">
                  <a:extLst>
                    <a:ext uri="{9D8B030D-6E8A-4147-A177-3AD203B41FA5}">
                      <a16:colId xmlns:a16="http://schemas.microsoft.com/office/drawing/2014/main" val="20001"/>
                    </a:ext>
                  </a:extLst>
                </a:gridCol>
              </a:tblGrid>
              <a:tr h="463226">
                <a:tc>
                  <a:txBody>
                    <a:bodyPr/>
                    <a:lstStyle/>
                    <a:p>
                      <a:pPr marL="0" lvl="0" indent="0" algn="ctr" rtl="0">
                        <a:lnSpc>
                          <a:spcPct val="115000"/>
                        </a:lnSpc>
                        <a:spcBef>
                          <a:spcPts val="0"/>
                        </a:spcBef>
                        <a:spcAft>
                          <a:spcPts val="0"/>
                        </a:spcAft>
                        <a:buNone/>
                      </a:pPr>
                      <a:r>
                        <a:rPr lang="en-US" sz="2000" b="1" u="none" dirty="0">
                          <a:solidFill>
                            <a:schemeClr val="dk2"/>
                          </a:solidFill>
                          <a:latin typeface="Times New Roman" panose="02020603050405020304" pitchFamily="18" charset="0"/>
                          <a:ea typeface="Lato"/>
                          <a:cs typeface="Times New Roman" panose="02020603050405020304" pitchFamily="18" charset="0"/>
                          <a:sym typeface="Lato"/>
                        </a:rPr>
                        <a:t>1</a:t>
                      </a:r>
                    </a:p>
                  </a:txBody>
                  <a:tcPr marL="91425" marR="91425" marT="91425" marB="91425">
                    <a:lnL w="9525" cap="flat" cmpd="sng">
                      <a:noFill/>
                      <a:prstDash val="dash"/>
                      <a:round/>
                      <a:headEnd type="none" w="sm" len="sm"/>
                      <a:tailEnd type="none" w="sm" len="sm"/>
                    </a:lnL>
                    <a:lnR w="9525" cap="flat" cmpd="sng">
                      <a:noFill/>
                      <a:prstDash val="dash"/>
                      <a:round/>
                      <a:headEnd type="none" w="sm" len="sm"/>
                      <a:tailEnd type="none" w="sm" len="sm"/>
                    </a:lnR>
                    <a:lnT w="9525" cap="flat" cmpd="sng">
                      <a:noFill/>
                      <a:prstDash val="dash"/>
                      <a:round/>
                      <a:headEnd type="none" w="sm" len="sm"/>
                      <a:tailEnd type="none" w="sm" len="sm"/>
                    </a:lnT>
                    <a:lnB w="9525" cap="flat" cmpd="sng" algn="ctr">
                      <a:noFill/>
                      <a:prstDash val="dash"/>
                      <a:round/>
                      <a:headEnd type="none" w="sm" len="sm"/>
                      <a:tailEnd type="none" w="sm" len="sm"/>
                    </a:lnB>
                    <a:lnTlToBr w="12700" cmpd="sng">
                      <a:noFill/>
                      <a:prstDash val="solid"/>
                    </a:lnTlToBr>
                    <a:lnBlToTr w="12700" cmpd="sng">
                      <a:noFill/>
                      <a:prstDash val="solid"/>
                    </a:lnBlToTr>
                  </a:tcPr>
                </a:tc>
                <a:tc>
                  <a:txBody>
                    <a:bodyPr/>
                    <a:lstStyle/>
                    <a:p>
                      <a:pPr marL="0" lvl="0" indent="0" algn="l" rtl="0">
                        <a:lnSpc>
                          <a:spcPct val="115000"/>
                        </a:lnSpc>
                        <a:spcBef>
                          <a:spcPts val="0"/>
                        </a:spcBef>
                        <a:spcAft>
                          <a:spcPts val="0"/>
                        </a:spcAft>
                        <a:buNone/>
                      </a:pPr>
                      <a:r>
                        <a:rPr lang="en-US" sz="2000" b="1" u="none" dirty="0" err="1" smtClean="0">
                          <a:solidFill>
                            <a:schemeClr val="dk2"/>
                          </a:solidFill>
                          <a:latin typeface="Times New Roman" panose="02020603050405020304" pitchFamily="18" charset="0"/>
                          <a:ea typeface="Lato"/>
                          <a:cs typeface="Times New Roman" panose="02020603050405020304" pitchFamily="18" charset="0"/>
                          <a:sym typeface="Lato"/>
                        </a:rPr>
                        <a:t>Nguyễn</a:t>
                      </a:r>
                      <a:r>
                        <a:rPr lang="en-US" sz="2000" b="1" u="none" baseline="0" dirty="0" smtClean="0">
                          <a:solidFill>
                            <a:schemeClr val="dk2"/>
                          </a:solidFill>
                          <a:latin typeface="Times New Roman" panose="02020603050405020304" pitchFamily="18" charset="0"/>
                          <a:ea typeface="Lato"/>
                          <a:cs typeface="Times New Roman" panose="02020603050405020304" pitchFamily="18" charset="0"/>
                          <a:sym typeface="Lato"/>
                        </a:rPr>
                        <a:t> Minh </a:t>
                      </a:r>
                      <a:r>
                        <a:rPr lang="en-US" sz="2000" b="1" u="none" baseline="0" dirty="0" err="1" smtClean="0">
                          <a:solidFill>
                            <a:schemeClr val="dk2"/>
                          </a:solidFill>
                          <a:latin typeface="Times New Roman" panose="02020603050405020304" pitchFamily="18" charset="0"/>
                          <a:ea typeface="Lato"/>
                          <a:cs typeface="Times New Roman" panose="02020603050405020304" pitchFamily="18" charset="0"/>
                          <a:sym typeface="Lato"/>
                        </a:rPr>
                        <a:t>Hiếu</a:t>
                      </a:r>
                      <a:endParaRPr lang="en-US" sz="2000" b="1" u="none" dirty="0">
                        <a:solidFill>
                          <a:schemeClr val="dk2"/>
                        </a:solidFill>
                        <a:latin typeface="Times New Roman" panose="02020603050405020304" pitchFamily="18" charset="0"/>
                        <a:ea typeface="Lato"/>
                        <a:cs typeface="Times New Roman" panose="02020603050405020304" pitchFamily="18" charset="0"/>
                        <a:sym typeface="Lato"/>
                      </a:endParaRPr>
                    </a:p>
                  </a:txBody>
                  <a:tcPr marL="91425" marR="91425" marT="91425" marB="91425">
                    <a:lnL w="9525" cap="flat" cmpd="sng" algn="ctr">
                      <a:noFill/>
                      <a:prstDash val="dash"/>
                      <a:round/>
                      <a:headEnd type="none" w="sm" len="sm"/>
                      <a:tailEnd type="none" w="sm" len="sm"/>
                    </a:lnL>
                    <a:lnR w="9525" cap="flat" cmpd="sng">
                      <a:noFill/>
                      <a:prstDash val="dash"/>
                      <a:round/>
                      <a:headEnd type="none" w="sm" len="sm"/>
                      <a:tailEnd type="none" w="sm" len="sm"/>
                    </a:lnR>
                    <a:lnT w="9525" cap="flat" cmpd="sng">
                      <a:noFill/>
                      <a:prstDash val="dash"/>
                      <a:round/>
                      <a:headEnd type="none" w="sm" len="sm"/>
                      <a:tailEnd type="none" w="sm" len="sm"/>
                    </a:lnT>
                    <a:lnB w="9525" cap="flat" cmpd="sng">
                      <a:noFill/>
                      <a:prstDash val="dash"/>
                      <a:round/>
                      <a:headEnd type="none" w="sm" len="sm"/>
                      <a:tailEnd type="none" w="sm" len="sm"/>
                    </a:lnB>
                    <a:lnTlToBr w="12700" cmpd="sng">
                      <a:noFill/>
                      <a:prstDash val="solid"/>
                    </a:lnTlToBr>
                    <a:lnBlToTr w="12700" cmpd="sng">
                      <a:noFill/>
                      <a:prstDash val="solid"/>
                    </a:lnBlToTr>
                  </a:tcPr>
                </a:tc>
                <a:tc>
                  <a:txBody>
                    <a:bodyPr/>
                    <a:lstStyle/>
                    <a:p>
                      <a:pPr marL="0" lvl="0" indent="0" algn="ctr" rtl="0">
                        <a:lnSpc>
                          <a:spcPct val="115000"/>
                        </a:lnSpc>
                        <a:spcBef>
                          <a:spcPts val="0"/>
                        </a:spcBef>
                        <a:spcAft>
                          <a:spcPts val="1600"/>
                        </a:spcAft>
                        <a:buNone/>
                      </a:pPr>
                      <a:r>
                        <a:rPr lang="en" sz="2000" u="none" dirty="0" smtClean="0">
                          <a:solidFill>
                            <a:schemeClr val="dk1"/>
                          </a:solidFill>
                          <a:latin typeface="Times New Roman" panose="02020603050405020304" pitchFamily="18" charset="0"/>
                          <a:ea typeface="Lato"/>
                          <a:cs typeface="Times New Roman" panose="02020603050405020304" pitchFamily="18" charset="0"/>
                          <a:sym typeface="Lato"/>
                        </a:rPr>
                        <a:t>2001215777</a:t>
                      </a:r>
                      <a:endParaRPr lang="en" sz="2000" u="none" dirty="0">
                        <a:solidFill>
                          <a:schemeClr val="dk1"/>
                        </a:solidFill>
                        <a:latin typeface="Times New Roman" panose="02020603050405020304" pitchFamily="18" charset="0"/>
                        <a:ea typeface="Lato"/>
                        <a:cs typeface="Times New Roman" panose="02020603050405020304" pitchFamily="18" charset="0"/>
                        <a:sym typeface="Lato"/>
                      </a:endParaRPr>
                    </a:p>
                  </a:txBody>
                  <a:tcPr marL="91425" marR="91425" marT="91425" marB="91425">
                    <a:lnL w="9525" cap="flat" cmpd="sng">
                      <a:noFill/>
                      <a:prstDash val="dash"/>
                      <a:round/>
                      <a:headEnd type="none" w="sm" len="sm"/>
                      <a:tailEnd type="none" w="sm" len="sm"/>
                    </a:lnL>
                    <a:lnR w="9525" cap="flat" cmpd="sng">
                      <a:noFill/>
                      <a:prstDash val="dash"/>
                      <a:round/>
                      <a:headEnd type="none" w="sm" len="sm"/>
                      <a:tailEnd type="none" w="sm" len="sm"/>
                    </a:lnR>
                    <a:lnT w="9525" cap="flat" cmpd="sng">
                      <a:noFill/>
                      <a:prstDash val="dash"/>
                      <a:round/>
                      <a:headEnd type="none" w="sm" len="sm"/>
                      <a:tailEnd type="none" w="sm" len="sm"/>
                    </a:lnT>
                    <a:lnB w="9525" cap="flat" cmpd="sng">
                      <a:noFill/>
                      <a:prstDash val="dash"/>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463226">
                <a:tc>
                  <a:txBody>
                    <a:bodyPr/>
                    <a:lstStyle/>
                    <a:p>
                      <a:pPr marL="0" lvl="0" indent="0" algn="ctr" rtl="0">
                        <a:lnSpc>
                          <a:spcPct val="115000"/>
                        </a:lnSpc>
                        <a:spcBef>
                          <a:spcPts val="0"/>
                        </a:spcBef>
                        <a:spcAft>
                          <a:spcPts val="0"/>
                        </a:spcAft>
                        <a:buNone/>
                      </a:pPr>
                      <a:r>
                        <a:rPr lang="en-US" sz="2000" b="1" u="none">
                          <a:solidFill>
                            <a:schemeClr val="dk2"/>
                          </a:solidFill>
                          <a:latin typeface="Times New Roman" panose="02020603050405020304" pitchFamily="18" charset="0"/>
                          <a:ea typeface="Lato"/>
                          <a:cs typeface="Times New Roman" panose="02020603050405020304" pitchFamily="18" charset="0"/>
                          <a:sym typeface="Lato"/>
                        </a:rPr>
                        <a:t>2</a:t>
                      </a:r>
                    </a:p>
                  </a:txBody>
                  <a:tcPr marL="91425" marR="91425" marT="91425" marB="91425">
                    <a:lnL w="9525" cap="flat" cmpd="sng">
                      <a:noFill/>
                      <a:prstDash val="dash"/>
                      <a:round/>
                      <a:headEnd type="none" w="sm" len="sm"/>
                      <a:tailEnd type="none" w="sm" len="sm"/>
                    </a:lnL>
                    <a:lnR w="9525" cap="flat" cmpd="sng">
                      <a:noFill/>
                      <a:prstDash val="dash"/>
                      <a:round/>
                      <a:headEnd type="none" w="sm" len="sm"/>
                      <a:tailEnd type="none" w="sm" len="sm"/>
                    </a:lnR>
                    <a:lnT w="9525" cap="flat" cmpd="sng" algn="ctr">
                      <a:noFill/>
                      <a:prstDash val="dash"/>
                      <a:round/>
                      <a:headEnd type="none" w="sm" len="sm"/>
                      <a:tailEnd type="none" w="sm" len="sm"/>
                    </a:lnT>
                    <a:lnB w="9525" cap="flat" cmpd="sng" algn="ctr">
                      <a:noFill/>
                      <a:prstDash val="dash"/>
                      <a:round/>
                      <a:headEnd type="none" w="sm" len="sm"/>
                      <a:tailEnd type="none" w="sm" len="sm"/>
                    </a:lnB>
                    <a:lnTlToBr w="12700" cmpd="sng">
                      <a:noFill/>
                      <a:prstDash val="solid"/>
                    </a:lnTlToBr>
                    <a:lnBlToTr w="12700" cmpd="sng">
                      <a:noFill/>
                      <a:prstDash val="solid"/>
                    </a:lnBlToTr>
                  </a:tcPr>
                </a:tc>
                <a:tc>
                  <a:txBody>
                    <a:bodyPr/>
                    <a:lstStyle/>
                    <a:p>
                      <a:pPr marL="0" lvl="0" indent="0" algn="l" rtl="0">
                        <a:lnSpc>
                          <a:spcPct val="115000"/>
                        </a:lnSpc>
                        <a:spcBef>
                          <a:spcPts val="0"/>
                        </a:spcBef>
                        <a:spcAft>
                          <a:spcPts val="0"/>
                        </a:spcAft>
                        <a:buNone/>
                      </a:pPr>
                      <a:r>
                        <a:rPr lang="en-US" sz="2000" b="1" u="none" dirty="0" smtClean="0">
                          <a:solidFill>
                            <a:schemeClr val="dk2"/>
                          </a:solidFill>
                          <a:latin typeface="Times New Roman" panose="02020603050405020304" pitchFamily="18" charset="0"/>
                          <a:ea typeface="Lato"/>
                          <a:cs typeface="Times New Roman" panose="02020603050405020304" pitchFamily="18" charset="0"/>
                          <a:sym typeface="Lato"/>
                        </a:rPr>
                        <a:t>Mai</a:t>
                      </a:r>
                      <a:r>
                        <a:rPr lang="en-US" sz="2000" b="1" u="none" baseline="0" dirty="0" smtClean="0">
                          <a:solidFill>
                            <a:schemeClr val="dk2"/>
                          </a:solidFill>
                          <a:latin typeface="Times New Roman" panose="02020603050405020304" pitchFamily="18" charset="0"/>
                          <a:ea typeface="Lato"/>
                          <a:cs typeface="Times New Roman" panose="02020603050405020304" pitchFamily="18" charset="0"/>
                          <a:sym typeface="Lato"/>
                        </a:rPr>
                        <a:t> </a:t>
                      </a:r>
                      <a:r>
                        <a:rPr lang="en-US" sz="2000" b="1" u="none" baseline="0" dirty="0" err="1" smtClean="0">
                          <a:solidFill>
                            <a:schemeClr val="dk2"/>
                          </a:solidFill>
                          <a:latin typeface="Times New Roman" panose="02020603050405020304" pitchFamily="18" charset="0"/>
                          <a:ea typeface="Lato"/>
                          <a:cs typeface="Times New Roman" panose="02020603050405020304" pitchFamily="18" charset="0"/>
                          <a:sym typeface="Lato"/>
                        </a:rPr>
                        <a:t>Thế</a:t>
                      </a:r>
                      <a:r>
                        <a:rPr lang="en-US" sz="2000" b="1" u="none" baseline="0" dirty="0" smtClean="0">
                          <a:solidFill>
                            <a:schemeClr val="dk2"/>
                          </a:solidFill>
                          <a:latin typeface="Times New Roman" panose="02020603050405020304" pitchFamily="18" charset="0"/>
                          <a:ea typeface="Lato"/>
                          <a:cs typeface="Times New Roman" panose="02020603050405020304" pitchFamily="18" charset="0"/>
                          <a:sym typeface="Lato"/>
                        </a:rPr>
                        <a:t> </a:t>
                      </a:r>
                      <a:r>
                        <a:rPr lang="en-US" sz="2000" b="1" u="none" baseline="0" dirty="0" err="1" smtClean="0">
                          <a:solidFill>
                            <a:schemeClr val="dk2"/>
                          </a:solidFill>
                          <a:latin typeface="Times New Roman" panose="02020603050405020304" pitchFamily="18" charset="0"/>
                          <a:ea typeface="Lato"/>
                          <a:cs typeface="Times New Roman" panose="02020603050405020304" pitchFamily="18" charset="0"/>
                          <a:sym typeface="Lato"/>
                        </a:rPr>
                        <a:t>Vinh</a:t>
                      </a:r>
                      <a:endParaRPr lang="en-US" sz="2000" b="1" u="none" dirty="0">
                        <a:solidFill>
                          <a:schemeClr val="dk2"/>
                        </a:solidFill>
                        <a:latin typeface="Times New Roman" panose="02020603050405020304" pitchFamily="18" charset="0"/>
                        <a:ea typeface="Lato"/>
                        <a:cs typeface="Times New Roman" panose="02020603050405020304" pitchFamily="18" charset="0"/>
                        <a:sym typeface="Lato"/>
                      </a:endParaRPr>
                    </a:p>
                  </a:txBody>
                  <a:tcPr marL="91425" marR="91425" marT="91425" marB="91425">
                    <a:lnL w="9525" cap="flat" cmpd="sng" algn="ctr">
                      <a:noFill/>
                      <a:prstDash val="dash"/>
                      <a:round/>
                      <a:headEnd type="none" w="sm" len="sm"/>
                      <a:tailEnd type="none" w="sm" len="sm"/>
                    </a:lnL>
                    <a:lnR w="9525" cap="flat" cmpd="sng">
                      <a:noFill/>
                      <a:prstDash val="dash"/>
                      <a:round/>
                      <a:headEnd type="none" w="sm" len="sm"/>
                      <a:tailEnd type="none" w="sm" len="sm"/>
                    </a:lnR>
                    <a:lnT w="9525" cap="flat" cmpd="sng">
                      <a:noFill/>
                      <a:prstDash val="dash"/>
                      <a:round/>
                      <a:headEnd type="none" w="sm" len="sm"/>
                      <a:tailEnd type="none" w="sm" len="sm"/>
                    </a:lnT>
                    <a:lnB w="9525" cap="flat" cmpd="sng">
                      <a:noFill/>
                      <a:prstDash val="dash"/>
                      <a:round/>
                      <a:headEnd type="none" w="sm" len="sm"/>
                      <a:tailEnd type="none" w="sm" len="sm"/>
                    </a:lnB>
                    <a:lnTlToBr w="12700" cmpd="sng">
                      <a:noFill/>
                      <a:prstDash val="solid"/>
                    </a:lnTlToBr>
                    <a:lnBlToTr w="12700" cmpd="sng">
                      <a:noFill/>
                      <a:prstDash val="solid"/>
                    </a:lnBlToTr>
                  </a:tcPr>
                </a:tc>
                <a:tc>
                  <a:txBody>
                    <a:bodyPr/>
                    <a:lstStyle/>
                    <a:p>
                      <a:pPr marL="0" marR="0" lvl="0" indent="0" algn="ctr" rtl="0">
                        <a:lnSpc>
                          <a:spcPct val="115000"/>
                        </a:lnSpc>
                        <a:spcBef>
                          <a:spcPts val="0"/>
                        </a:spcBef>
                        <a:spcAft>
                          <a:spcPts val="1600"/>
                        </a:spcAft>
                        <a:buClr>
                          <a:srgbClr val="000000"/>
                        </a:buClr>
                        <a:buFont typeface="Arial"/>
                        <a:buNone/>
                      </a:pPr>
                      <a:r>
                        <a:rPr lang="en-US" sz="2000" b="0" i="0" u="none" strike="noStrike" cap="none" dirty="0" smtClean="0">
                          <a:solidFill>
                            <a:schemeClr val="dk1"/>
                          </a:solidFill>
                          <a:latin typeface="Times New Roman" panose="02020603050405020304" pitchFamily="18" charset="0"/>
                          <a:ea typeface="Lato"/>
                          <a:cs typeface="Times New Roman" panose="02020603050405020304" pitchFamily="18" charset="0"/>
                          <a:sym typeface="Arial"/>
                        </a:rPr>
                        <a:t>2001210924</a:t>
                      </a:r>
                      <a:endParaRPr lang="en-US" sz="2000" b="0" i="0" u="none" strike="noStrike" cap="none" dirty="0">
                        <a:solidFill>
                          <a:schemeClr val="dk1"/>
                        </a:solidFill>
                        <a:latin typeface="Times New Roman" panose="02020603050405020304" pitchFamily="18" charset="0"/>
                        <a:ea typeface="Lato"/>
                        <a:cs typeface="Times New Roman" panose="02020603050405020304" pitchFamily="18" charset="0"/>
                        <a:sym typeface="Lato"/>
                      </a:endParaRPr>
                    </a:p>
                  </a:txBody>
                  <a:tcPr marL="91425" marR="91425" marT="91425" marB="91425">
                    <a:lnL w="9525" cap="flat" cmpd="sng">
                      <a:noFill/>
                      <a:prstDash val="dash"/>
                      <a:round/>
                      <a:headEnd type="none" w="sm" len="sm"/>
                      <a:tailEnd type="none" w="sm" len="sm"/>
                    </a:lnL>
                    <a:lnR w="9525" cap="flat" cmpd="sng">
                      <a:noFill/>
                      <a:prstDash val="dash"/>
                      <a:round/>
                      <a:headEnd type="none" w="sm" len="sm"/>
                      <a:tailEnd type="none" w="sm" len="sm"/>
                    </a:lnR>
                    <a:lnT w="9525" cap="flat" cmpd="sng">
                      <a:noFill/>
                      <a:prstDash val="dash"/>
                      <a:round/>
                      <a:headEnd type="none" w="sm" len="sm"/>
                      <a:tailEnd type="none" w="sm" len="sm"/>
                    </a:lnT>
                    <a:lnB w="9525" cap="flat" cmpd="sng">
                      <a:noFill/>
                      <a:prstDash val="dash"/>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753223">
                <a:tc>
                  <a:txBody>
                    <a:bodyPr/>
                    <a:lstStyle/>
                    <a:p>
                      <a:pPr marL="0" lvl="0" indent="0" algn="ctr" rtl="0">
                        <a:lnSpc>
                          <a:spcPct val="115000"/>
                        </a:lnSpc>
                        <a:spcBef>
                          <a:spcPts val="0"/>
                        </a:spcBef>
                        <a:spcAft>
                          <a:spcPts val="0"/>
                        </a:spcAft>
                        <a:buNone/>
                      </a:pPr>
                      <a:r>
                        <a:rPr lang="en-US" sz="2000" b="1" u="none" dirty="0">
                          <a:solidFill>
                            <a:schemeClr val="dk2"/>
                          </a:solidFill>
                          <a:latin typeface="Times New Roman" panose="02020603050405020304" pitchFamily="18" charset="0"/>
                          <a:ea typeface="Lato"/>
                          <a:cs typeface="Times New Roman" panose="02020603050405020304" pitchFamily="18" charset="0"/>
                          <a:sym typeface="Lato"/>
                        </a:rPr>
                        <a:t>3</a:t>
                      </a:r>
                    </a:p>
                  </a:txBody>
                  <a:tcPr marL="91425" marR="91425" marT="91425" marB="91425">
                    <a:lnL w="9525" cap="flat" cmpd="sng">
                      <a:noFill/>
                      <a:prstDash val="dash"/>
                      <a:round/>
                      <a:headEnd type="none" w="sm" len="sm"/>
                      <a:tailEnd type="none" w="sm" len="sm"/>
                    </a:lnL>
                    <a:lnR w="9525" cap="flat" cmpd="sng">
                      <a:noFill/>
                      <a:prstDash val="dash"/>
                      <a:round/>
                      <a:headEnd type="none" w="sm" len="sm"/>
                      <a:tailEnd type="none" w="sm" len="sm"/>
                    </a:lnR>
                    <a:lnT w="9525" cap="flat" cmpd="sng" algn="ctr">
                      <a:noFill/>
                      <a:prstDash val="dash"/>
                      <a:round/>
                      <a:headEnd type="none" w="sm" len="sm"/>
                      <a:tailEnd type="none" w="sm" len="sm"/>
                    </a:lnT>
                    <a:lnB w="9525" cap="flat" cmpd="sng">
                      <a:noFill/>
                      <a:prstDash val="dash"/>
                      <a:round/>
                      <a:headEnd type="none" w="sm" len="sm"/>
                      <a:tailEnd type="none" w="sm" len="sm"/>
                    </a:lnB>
                    <a:lnTlToBr w="12700" cmpd="sng">
                      <a:noFill/>
                      <a:prstDash val="solid"/>
                    </a:lnTlToBr>
                    <a:lnBlToTr w="12700" cmpd="sng">
                      <a:noFill/>
                      <a:prstDash val="solid"/>
                    </a:lnBlToTr>
                  </a:tcPr>
                </a:tc>
                <a:tc>
                  <a:txBody>
                    <a:bodyPr/>
                    <a:lstStyle/>
                    <a:p>
                      <a:pPr marL="0" lvl="0" indent="0" algn="l" rtl="0">
                        <a:lnSpc>
                          <a:spcPct val="115000"/>
                        </a:lnSpc>
                        <a:spcBef>
                          <a:spcPts val="0"/>
                        </a:spcBef>
                        <a:spcAft>
                          <a:spcPts val="0"/>
                        </a:spcAft>
                        <a:buNone/>
                      </a:pPr>
                      <a:r>
                        <a:rPr lang="en-US" sz="2000" b="1" u="none" dirty="0" err="1" smtClean="0">
                          <a:solidFill>
                            <a:schemeClr val="dk2"/>
                          </a:solidFill>
                          <a:latin typeface="Times New Roman" panose="02020603050405020304" pitchFamily="18" charset="0"/>
                          <a:ea typeface="Lato"/>
                          <a:cs typeface="Times New Roman" panose="02020603050405020304" pitchFamily="18" charset="0"/>
                          <a:sym typeface="Lato"/>
                        </a:rPr>
                        <a:t>Nguyễn</a:t>
                      </a:r>
                      <a:r>
                        <a:rPr lang="en-US" sz="2000" b="1" u="none" baseline="0" dirty="0" smtClean="0">
                          <a:solidFill>
                            <a:schemeClr val="dk2"/>
                          </a:solidFill>
                          <a:latin typeface="Times New Roman" panose="02020603050405020304" pitchFamily="18" charset="0"/>
                          <a:ea typeface="Lato"/>
                          <a:cs typeface="Times New Roman" panose="02020603050405020304" pitchFamily="18" charset="0"/>
                          <a:sym typeface="Lato"/>
                        </a:rPr>
                        <a:t> </a:t>
                      </a:r>
                      <a:r>
                        <a:rPr lang="en-US" sz="2000" b="1" u="none" baseline="0" dirty="0" err="1" smtClean="0">
                          <a:solidFill>
                            <a:schemeClr val="dk2"/>
                          </a:solidFill>
                          <a:latin typeface="Times New Roman" panose="02020603050405020304" pitchFamily="18" charset="0"/>
                          <a:ea typeface="Lato"/>
                          <a:cs typeface="Times New Roman" panose="02020603050405020304" pitchFamily="18" charset="0"/>
                          <a:sym typeface="Lato"/>
                        </a:rPr>
                        <a:t>Hồ</a:t>
                      </a:r>
                      <a:r>
                        <a:rPr lang="en-US" sz="2000" b="1" u="none" baseline="0" dirty="0" smtClean="0">
                          <a:solidFill>
                            <a:schemeClr val="dk2"/>
                          </a:solidFill>
                          <a:latin typeface="Times New Roman" panose="02020603050405020304" pitchFamily="18" charset="0"/>
                          <a:ea typeface="Lato"/>
                          <a:cs typeface="Times New Roman" panose="02020603050405020304" pitchFamily="18" charset="0"/>
                          <a:sym typeface="Lato"/>
                        </a:rPr>
                        <a:t> </a:t>
                      </a:r>
                      <a:r>
                        <a:rPr lang="en-US" sz="2000" b="1" u="none" baseline="0" dirty="0" err="1" smtClean="0">
                          <a:solidFill>
                            <a:schemeClr val="dk2"/>
                          </a:solidFill>
                          <a:latin typeface="Times New Roman" panose="02020603050405020304" pitchFamily="18" charset="0"/>
                          <a:ea typeface="Lato"/>
                          <a:cs typeface="Times New Roman" panose="02020603050405020304" pitchFamily="18" charset="0"/>
                          <a:sym typeface="Lato"/>
                        </a:rPr>
                        <a:t>Phúc</a:t>
                      </a:r>
                      <a:r>
                        <a:rPr lang="en-US" sz="2000" b="1" u="none" baseline="0" dirty="0" smtClean="0">
                          <a:solidFill>
                            <a:schemeClr val="dk2"/>
                          </a:solidFill>
                          <a:latin typeface="Times New Roman" panose="02020603050405020304" pitchFamily="18" charset="0"/>
                          <a:ea typeface="Lato"/>
                          <a:cs typeface="Times New Roman" panose="02020603050405020304" pitchFamily="18" charset="0"/>
                          <a:sym typeface="Lato"/>
                        </a:rPr>
                        <a:t> </a:t>
                      </a:r>
                      <a:r>
                        <a:rPr lang="en-US" sz="2000" b="1" u="none" baseline="0" dirty="0" err="1" smtClean="0">
                          <a:solidFill>
                            <a:schemeClr val="dk2"/>
                          </a:solidFill>
                          <a:latin typeface="Times New Roman" panose="02020603050405020304" pitchFamily="18" charset="0"/>
                          <a:ea typeface="Lato"/>
                          <a:cs typeface="Times New Roman" panose="02020603050405020304" pitchFamily="18" charset="0"/>
                          <a:sym typeface="Lato"/>
                        </a:rPr>
                        <a:t>Thịnh</a:t>
                      </a:r>
                      <a:endParaRPr lang="en-US" sz="2000" b="1" u="none" dirty="0">
                        <a:solidFill>
                          <a:schemeClr val="dk2"/>
                        </a:solidFill>
                        <a:latin typeface="Times New Roman" panose="02020603050405020304" pitchFamily="18" charset="0"/>
                        <a:ea typeface="Lato"/>
                        <a:cs typeface="Times New Roman" panose="02020603050405020304" pitchFamily="18" charset="0"/>
                        <a:sym typeface="Lato"/>
                      </a:endParaRPr>
                    </a:p>
                  </a:txBody>
                  <a:tcPr marL="91425" marR="91425" marT="91425" marB="91425">
                    <a:lnL w="9525" cap="flat" cmpd="sng" algn="ctr">
                      <a:noFill/>
                      <a:prstDash val="dash"/>
                      <a:round/>
                      <a:headEnd type="none" w="sm" len="sm"/>
                      <a:tailEnd type="none" w="sm" len="sm"/>
                    </a:lnL>
                    <a:lnR w="9525" cap="flat" cmpd="sng">
                      <a:noFill/>
                      <a:prstDash val="dash"/>
                      <a:round/>
                      <a:headEnd type="none" w="sm" len="sm"/>
                      <a:tailEnd type="none" w="sm" len="sm"/>
                    </a:lnR>
                    <a:lnT w="9525" cap="flat" cmpd="sng">
                      <a:noFill/>
                      <a:prstDash val="dash"/>
                      <a:round/>
                      <a:headEnd type="none" w="sm" len="sm"/>
                      <a:tailEnd type="none" w="sm" len="sm"/>
                    </a:lnT>
                    <a:lnB w="9525" cap="flat" cmpd="sng">
                      <a:noFill/>
                      <a:prstDash val="dash"/>
                      <a:round/>
                      <a:headEnd type="none" w="sm" len="sm"/>
                      <a:tailEnd type="none" w="sm" len="sm"/>
                    </a:lnB>
                    <a:lnTlToBr w="12700" cmpd="sng">
                      <a:noFill/>
                      <a:prstDash val="solid"/>
                    </a:lnTlToBr>
                    <a:lnBlToTr w="12700" cmpd="sng">
                      <a:noFill/>
                      <a:prstDash val="solid"/>
                    </a:lnBlToTr>
                  </a:tcPr>
                </a:tc>
                <a:tc>
                  <a:txBody>
                    <a:bodyPr/>
                    <a:lstStyle/>
                    <a:p>
                      <a:pPr marL="0" marR="0" lvl="0" indent="0" algn="ctr" rtl="0">
                        <a:lnSpc>
                          <a:spcPct val="115000"/>
                        </a:lnSpc>
                        <a:spcBef>
                          <a:spcPts val="0"/>
                        </a:spcBef>
                        <a:spcAft>
                          <a:spcPts val="1600"/>
                        </a:spcAft>
                        <a:buClr>
                          <a:srgbClr val="000000"/>
                        </a:buClr>
                        <a:buFont typeface="Arial"/>
                        <a:buNone/>
                      </a:pPr>
                      <a:r>
                        <a:rPr lang="en-US" sz="2000" b="0" i="0" u="none" strike="noStrike" cap="none" dirty="0" smtClean="0">
                          <a:solidFill>
                            <a:schemeClr val="dk1"/>
                          </a:solidFill>
                          <a:latin typeface="Times New Roman" panose="02020603050405020304" pitchFamily="18" charset="0"/>
                          <a:ea typeface="Lato"/>
                          <a:cs typeface="Times New Roman" panose="02020603050405020304" pitchFamily="18" charset="0"/>
                          <a:sym typeface="Arial"/>
                        </a:rPr>
                        <a:t>2001210793</a:t>
                      </a:r>
                      <a:endParaRPr lang="en-US" sz="2000" b="0" i="0" u="none" strike="noStrike" cap="none" dirty="0">
                        <a:solidFill>
                          <a:schemeClr val="dk1"/>
                        </a:solidFill>
                        <a:latin typeface="Times New Roman" panose="02020603050405020304" pitchFamily="18" charset="0"/>
                        <a:ea typeface="Lato"/>
                        <a:cs typeface="Times New Roman" panose="02020603050405020304" pitchFamily="18" charset="0"/>
                        <a:sym typeface="Lato"/>
                      </a:endParaRPr>
                    </a:p>
                  </a:txBody>
                  <a:tcPr marL="91425" marR="91425" marT="91425" marB="91425">
                    <a:lnL w="9525" cap="flat" cmpd="sng">
                      <a:noFill/>
                      <a:prstDash val="dash"/>
                      <a:round/>
                      <a:headEnd type="none" w="sm" len="sm"/>
                      <a:tailEnd type="none" w="sm" len="sm"/>
                    </a:lnL>
                    <a:lnR w="9525" cap="flat" cmpd="sng">
                      <a:noFill/>
                      <a:prstDash val="dash"/>
                      <a:round/>
                      <a:headEnd type="none" w="sm" len="sm"/>
                      <a:tailEnd type="none" w="sm" len="sm"/>
                    </a:lnR>
                    <a:lnT w="9525" cap="flat" cmpd="sng">
                      <a:noFill/>
                      <a:prstDash val="dash"/>
                      <a:round/>
                      <a:headEnd type="none" w="sm" len="sm"/>
                      <a:tailEnd type="none" w="sm" len="sm"/>
                    </a:lnT>
                    <a:lnB w="9525" cap="flat" cmpd="sng">
                      <a:noFill/>
                      <a:prstDash val="dash"/>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7085524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695739"/>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2. </a:t>
            </a:r>
            <a:r>
              <a:rPr lang="en-US" sz="3000" b="1" dirty="0" err="1" smtClean="0">
                <a:solidFill>
                  <a:schemeClr val="accent5"/>
                </a:solidFill>
                <a:latin typeface="Times New Roman" panose="02020603050405020304" pitchFamily="18" charset="0"/>
                <a:cs typeface="Times New Roman" panose="02020603050405020304" pitchFamily="18" charset="0"/>
              </a:rPr>
              <a:t>Khảo</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Sát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Nghiệp</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Vụ</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3" name="TextBox 2"/>
          <p:cNvSpPr txBox="1"/>
          <p:nvPr/>
        </p:nvSpPr>
        <p:spPr>
          <a:xfrm>
            <a:off x="159026" y="695739"/>
            <a:ext cx="11887200" cy="668645"/>
          </a:xfrm>
          <a:prstGeom prst="rect">
            <a:avLst/>
          </a:prstGeom>
          <a:noFill/>
        </p:spPr>
        <p:txBody>
          <a:bodyPr wrap="square" rtlCol="0">
            <a:spAutoFit/>
          </a:bodyPr>
          <a:lstStyle/>
          <a:p>
            <a:pPr marL="285750" indent="-285750">
              <a:lnSpc>
                <a:spcPct val="130000"/>
              </a:lnSpc>
              <a:spcBef>
                <a:spcPts val="600"/>
              </a:spcBef>
              <a:spcAft>
                <a:spcPts val="600"/>
              </a:spcAft>
              <a:buFont typeface="Arial" panose="020B0604020202020204" pitchFamily="34" charset="0"/>
              <a:buChar char="•"/>
            </a:pPr>
            <a:r>
              <a:rPr lang="en-US" sz="3200" dirty="0" err="1" smtClean="0">
                <a:latin typeface="Times New Roman" panose="02020603050405020304" pitchFamily="18" charset="0"/>
                <a:cs typeface="Times New Roman" panose="02020603050405020304" pitchFamily="18" charset="0"/>
              </a:rPr>
              <a:t>Các</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biểu</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mẫu</a:t>
            </a:r>
            <a:r>
              <a:rPr lang="en-US" sz="3200" dirty="0" smtClean="0">
                <a:latin typeface="Times New Roman" panose="02020603050405020304" pitchFamily="18" charset="0"/>
                <a:cs typeface="Times New Roman" panose="02020603050405020304" pitchFamily="18" charset="0"/>
              </a:rPr>
              <a:t>:</a:t>
            </a:r>
            <a:endParaRPr lang="en-US" sz="3200" b="1"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rotWithShape="1">
          <a:blip r:embed="rId2"/>
          <a:srcRect l="1853" t="4320" r="1967" b="-1"/>
          <a:stretch/>
        </p:blipFill>
        <p:spPr>
          <a:xfrm>
            <a:off x="3995275" y="4165646"/>
            <a:ext cx="3784759" cy="2521118"/>
          </a:xfrm>
          <a:prstGeom prst="rect">
            <a:avLst/>
          </a:prstGeom>
        </p:spPr>
      </p:pic>
      <p:pic>
        <p:nvPicPr>
          <p:cNvPr id="4" name="Picture 3"/>
          <p:cNvPicPr>
            <a:picLocks noChangeAspect="1"/>
          </p:cNvPicPr>
          <p:nvPr/>
        </p:nvPicPr>
        <p:blipFill>
          <a:blip r:embed="rId3"/>
          <a:stretch>
            <a:fillRect/>
          </a:stretch>
        </p:blipFill>
        <p:spPr>
          <a:xfrm>
            <a:off x="3347561" y="770647"/>
            <a:ext cx="3089036" cy="3541471"/>
          </a:xfrm>
          <a:prstGeom prst="rect">
            <a:avLst/>
          </a:prstGeom>
        </p:spPr>
      </p:pic>
      <p:pic>
        <p:nvPicPr>
          <p:cNvPr id="5" name="Picture 4"/>
          <p:cNvPicPr>
            <a:picLocks noChangeAspect="1"/>
          </p:cNvPicPr>
          <p:nvPr/>
        </p:nvPicPr>
        <p:blipFill>
          <a:blip r:embed="rId4"/>
          <a:stretch>
            <a:fillRect/>
          </a:stretch>
        </p:blipFill>
        <p:spPr>
          <a:xfrm>
            <a:off x="7969719" y="695739"/>
            <a:ext cx="3837099" cy="5006160"/>
          </a:xfrm>
          <a:prstGeom prst="rect">
            <a:avLst/>
          </a:prstGeom>
        </p:spPr>
      </p:pic>
      <p:pic>
        <p:nvPicPr>
          <p:cNvPr id="6" name="Picture 5"/>
          <p:cNvPicPr>
            <a:picLocks noChangeAspect="1"/>
          </p:cNvPicPr>
          <p:nvPr/>
        </p:nvPicPr>
        <p:blipFill>
          <a:blip r:embed="rId5"/>
          <a:stretch>
            <a:fillRect/>
          </a:stretch>
        </p:blipFill>
        <p:spPr>
          <a:xfrm>
            <a:off x="159025" y="1364384"/>
            <a:ext cx="3046527" cy="3727380"/>
          </a:xfrm>
          <a:prstGeom prst="rect">
            <a:avLst/>
          </a:prstGeom>
        </p:spPr>
      </p:pic>
      <p:sp>
        <p:nvSpPr>
          <p:cNvPr id="7" name="Slide Number Placeholder 6"/>
          <p:cNvSpPr>
            <a:spLocks noGrp="1"/>
          </p:cNvSpPr>
          <p:nvPr>
            <p:ph type="sldNum" sz="quarter" idx="12"/>
          </p:nvPr>
        </p:nvSpPr>
        <p:spPr>
          <a:xfrm>
            <a:off x="11686443" y="0"/>
            <a:ext cx="505557" cy="365125"/>
          </a:xfrm>
        </p:spPr>
        <p:txBody>
          <a:bodyPr/>
          <a:lstStyle/>
          <a:p>
            <a:fld id="{D379440A-2DED-3643-ADED-9B5C83E7D828}" type="slidenum">
              <a:rPr lang="en-VN" smtClean="0"/>
              <a:pPr/>
              <a:t>9</a:t>
            </a:fld>
            <a:endParaRPr lang="en-VN" dirty="0"/>
          </a:p>
        </p:txBody>
      </p:sp>
    </p:spTree>
    <p:extLst>
      <p:ext uri="{BB962C8B-B14F-4D97-AF65-F5344CB8AC3E}">
        <p14:creationId xmlns:p14="http://schemas.microsoft.com/office/powerpoint/2010/main" val="372537565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891485" y="1968158"/>
            <a:ext cx="10515600" cy="2852737"/>
          </a:xfrm>
        </p:spPr>
        <p:txBody>
          <a:bodyPr/>
          <a:lstStyle/>
          <a:p>
            <a:r>
              <a:rPr lang="en-US" b="1" dirty="0" smtClean="0">
                <a:latin typeface="Times New Roman" panose="02020603050405020304" pitchFamily="18" charset="0"/>
                <a:cs typeface="Times New Roman" panose="02020603050405020304" pitchFamily="18" charset="0"/>
              </a:rPr>
              <a:t>3. </a:t>
            </a:r>
            <a:r>
              <a:rPr lang="en-US" b="1" dirty="0" err="1" smtClean="0">
                <a:latin typeface="Times New Roman" panose="02020603050405020304" pitchFamily="18" charset="0"/>
                <a:cs typeface="Times New Roman" panose="02020603050405020304" pitchFamily="18" charset="0"/>
              </a:rPr>
              <a:t>PHÂN</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TÍCH</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HỆ</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THỐNG</a:t>
            </a:r>
            <a:endParaRPr lang="en-US"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10</a:t>
            </a:fld>
            <a:endParaRPr lang="en-VN" dirty="0"/>
          </a:p>
        </p:txBody>
      </p:sp>
    </p:spTree>
    <p:extLst>
      <p:ext uri="{BB962C8B-B14F-4D97-AF65-F5344CB8AC3E}">
        <p14:creationId xmlns:p14="http://schemas.microsoft.com/office/powerpoint/2010/main" val="402803715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695740"/>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Use Case </a:t>
            </a:r>
            <a:r>
              <a:rPr lang="en-US" sz="3000" b="1" dirty="0" err="1" smtClean="0">
                <a:solidFill>
                  <a:schemeClr val="accent5"/>
                </a:solidFill>
                <a:latin typeface="Times New Roman" panose="02020603050405020304" pitchFamily="18" charset="0"/>
                <a:cs typeface="Times New Roman" panose="02020603050405020304" pitchFamily="18" charset="0"/>
              </a:rPr>
              <a:t>Nghiệp</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Vụ</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1026" name="Picture 19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5348" y="692705"/>
            <a:ext cx="8272970" cy="565538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2" name="Rectangle 1"/>
          <p:cNvSpPr/>
          <p:nvPr/>
        </p:nvSpPr>
        <p:spPr>
          <a:xfrm>
            <a:off x="4704318" y="6345053"/>
            <a:ext cx="2640466" cy="369332"/>
          </a:xfrm>
          <a:prstGeom prst="rect">
            <a:avLst/>
          </a:prstGeom>
        </p:spPr>
        <p:txBody>
          <a:bodyPr wrap="none">
            <a:spAutoFit/>
          </a:bodyPr>
          <a:lstStyle/>
          <a:p>
            <a:r>
              <a:rPr lang="en-US" dirty="0" err="1">
                <a:latin typeface="Times New Roman" panose="02020603050405020304" pitchFamily="18" charset="0"/>
                <a:ea typeface="SimSun" panose="02010600030101010101" pitchFamily="2" charset="-122"/>
              </a:rPr>
              <a:t>Sơ</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đồ</a:t>
            </a:r>
            <a:r>
              <a:rPr lang="en-US" dirty="0">
                <a:latin typeface="Times New Roman" panose="02020603050405020304" pitchFamily="18" charset="0"/>
                <a:ea typeface="SimSun" panose="02010600030101010101" pitchFamily="2" charset="-122"/>
              </a:rPr>
              <a:t> Use-Case </a:t>
            </a:r>
            <a:r>
              <a:rPr lang="en-US" dirty="0" err="1">
                <a:latin typeface="Times New Roman" panose="02020603050405020304" pitchFamily="18" charset="0"/>
                <a:ea typeface="SimSun" panose="02010600030101010101" pitchFamily="2" charset="-122"/>
              </a:rPr>
              <a:t>nghiệp</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vụ</a:t>
            </a:r>
            <a:endParaRPr lang="en-US" dirty="0"/>
          </a:p>
        </p:txBody>
      </p:sp>
      <p:sp>
        <p:nvSpPr>
          <p:cNvPr id="3" name="Slide Number Placeholder 2"/>
          <p:cNvSpPr>
            <a:spLocks noGrp="1"/>
          </p:cNvSpPr>
          <p:nvPr>
            <p:ph type="sldNum" sz="quarter" idx="12"/>
          </p:nvPr>
        </p:nvSpPr>
        <p:spPr>
          <a:xfrm>
            <a:off x="11686443" y="0"/>
            <a:ext cx="505557" cy="365125"/>
          </a:xfrm>
        </p:spPr>
        <p:txBody>
          <a:bodyPr/>
          <a:lstStyle/>
          <a:p>
            <a:fld id="{D379440A-2DED-3643-ADED-9B5C83E7D828}" type="slidenum">
              <a:rPr lang="en-VN" smtClean="0"/>
              <a:pPr/>
              <a:t>11</a:t>
            </a:fld>
            <a:endParaRPr lang="en-VN"/>
          </a:p>
        </p:txBody>
      </p:sp>
    </p:spTree>
    <p:extLst>
      <p:ext uri="{BB962C8B-B14F-4D97-AF65-F5344CB8AC3E}">
        <p14:creationId xmlns:p14="http://schemas.microsoft.com/office/powerpoint/2010/main" val="19743192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695740"/>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Use Case </a:t>
            </a:r>
            <a:r>
              <a:rPr lang="en-US" sz="3000" b="1" dirty="0" err="1" smtClean="0">
                <a:solidFill>
                  <a:schemeClr val="accent5"/>
                </a:solidFill>
                <a:latin typeface="Times New Roman" panose="02020603050405020304" pitchFamily="18" charset="0"/>
                <a:cs typeface="Times New Roman" panose="02020603050405020304" pitchFamily="18" charset="0"/>
              </a:rPr>
              <a:t>Nghiệp</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Vụ</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3074" name="Picture 4" descr="AD_4nXdhCy6-Pn64c_2Vqul2Ir8AOihMVOMCg1tTk4NqPOyphnCOEKpTeyHZVOlnqstJRcZrHZH-9zauezmWJmfCpsKvg31Ilee7qYN4vgYbVMvx47VbFMv6SLhS5XRF17oFebaHuSYBBl3pS4kx7nOtjzg?key=eup8U4egK1Xorg93_kj22rm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00059" y="771410"/>
            <a:ext cx="5297516" cy="58719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4330689" y="6319054"/>
            <a:ext cx="3416320" cy="416524"/>
          </a:xfrm>
          <a:prstGeom prst="rect">
            <a:avLst/>
          </a:prstGeom>
        </p:spPr>
        <p:txBody>
          <a:bodyPr wrap="none">
            <a:spAutoFit/>
          </a:bodyPr>
          <a:lstStyle/>
          <a:p>
            <a:pPr algn="ctr">
              <a:lnSpc>
                <a:spcPct val="130000"/>
              </a:lnSpc>
              <a:spcBef>
                <a:spcPts val="600"/>
              </a:spcBef>
              <a:spcAft>
                <a:spcPts val="600"/>
              </a:spcAft>
            </a:pPr>
            <a:r>
              <a:rPr lang="vi-VN" dirty="0">
                <a:latin typeface="Times New Roman" panose="02020603050405020304" pitchFamily="18" charset="0"/>
                <a:ea typeface="SimSun" panose="02010600030101010101" pitchFamily="2" charset="-122"/>
              </a:rPr>
              <a:t>Quy trình đặt hàng của khách hàng</a:t>
            </a:r>
            <a:endParaRPr lang="en-US" dirty="0">
              <a:latin typeface="Times New Roman" panose="02020603050405020304" pitchFamily="18" charset="0"/>
              <a:ea typeface="SimSun" panose="02010600030101010101" pitchFamily="2" charset="-122"/>
            </a:endParaRPr>
          </a:p>
        </p:txBody>
      </p:sp>
      <p:sp>
        <p:nvSpPr>
          <p:cNvPr id="3" name="Slide Number Placeholder 2"/>
          <p:cNvSpPr>
            <a:spLocks noGrp="1"/>
          </p:cNvSpPr>
          <p:nvPr>
            <p:ph type="sldNum" sz="quarter" idx="12"/>
          </p:nvPr>
        </p:nvSpPr>
        <p:spPr>
          <a:xfrm>
            <a:off x="11686443" y="0"/>
            <a:ext cx="505557" cy="365125"/>
          </a:xfrm>
        </p:spPr>
        <p:txBody>
          <a:bodyPr/>
          <a:lstStyle/>
          <a:p>
            <a:fld id="{D379440A-2DED-3643-ADED-9B5C83E7D828}" type="slidenum">
              <a:rPr lang="en-VN" smtClean="0"/>
              <a:pPr/>
              <a:t>12</a:t>
            </a:fld>
            <a:endParaRPr lang="en-VN"/>
          </a:p>
        </p:txBody>
      </p:sp>
    </p:spTree>
    <p:extLst>
      <p:ext uri="{BB962C8B-B14F-4D97-AF65-F5344CB8AC3E}">
        <p14:creationId xmlns:p14="http://schemas.microsoft.com/office/powerpoint/2010/main" val="22484760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35496"/>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Use Case </a:t>
            </a:r>
            <a:r>
              <a:rPr lang="en-US" sz="3000" b="1" dirty="0" err="1" smtClean="0">
                <a:solidFill>
                  <a:schemeClr val="accent5"/>
                </a:solidFill>
                <a:latin typeface="Times New Roman" panose="02020603050405020304" pitchFamily="18" charset="0"/>
                <a:cs typeface="Times New Roman" panose="02020603050405020304" pitchFamily="18" charset="0"/>
              </a:rPr>
              <a:t>Hệ</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Thống</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1026" name="Picture 19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0406" y="735496"/>
            <a:ext cx="10801581" cy="560759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2" name="Rectangle 1"/>
          <p:cNvSpPr/>
          <p:nvPr/>
        </p:nvSpPr>
        <p:spPr>
          <a:xfrm>
            <a:off x="4740456" y="6343090"/>
            <a:ext cx="2505814" cy="369332"/>
          </a:xfrm>
          <a:prstGeom prst="rect">
            <a:avLst/>
          </a:prstGeom>
        </p:spPr>
        <p:txBody>
          <a:bodyPr wrap="none">
            <a:spAutoFit/>
          </a:bodyPr>
          <a:lstStyle/>
          <a:p>
            <a:r>
              <a:rPr lang="en-US" dirty="0" err="1">
                <a:latin typeface="Times New Roman" panose="02020603050405020304" pitchFamily="18" charset="0"/>
                <a:ea typeface="SimSun" panose="02010600030101010101" pitchFamily="2" charset="-122"/>
              </a:rPr>
              <a:t>Sơ</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đồ</a:t>
            </a:r>
            <a:r>
              <a:rPr lang="en-US" dirty="0">
                <a:latin typeface="Times New Roman" panose="02020603050405020304" pitchFamily="18" charset="0"/>
                <a:ea typeface="SimSun" panose="02010600030101010101" pitchFamily="2" charset="-122"/>
              </a:rPr>
              <a:t> Use Case </a:t>
            </a:r>
            <a:r>
              <a:rPr lang="en-US" dirty="0" err="1">
                <a:latin typeface="Times New Roman" panose="02020603050405020304" pitchFamily="18" charset="0"/>
                <a:ea typeface="SimSun" panose="02010600030101010101" pitchFamily="2" charset="-122"/>
              </a:rPr>
              <a:t>hệ</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thống</a:t>
            </a:r>
            <a:endParaRPr lang="en-US" dirty="0"/>
          </a:p>
        </p:txBody>
      </p:sp>
      <p:sp>
        <p:nvSpPr>
          <p:cNvPr id="3" name="Slide Number Placeholder 2"/>
          <p:cNvSpPr>
            <a:spLocks noGrp="1"/>
          </p:cNvSpPr>
          <p:nvPr>
            <p:ph type="sldNum" sz="quarter" idx="12"/>
          </p:nvPr>
        </p:nvSpPr>
        <p:spPr>
          <a:xfrm>
            <a:off x="11686443" y="2623"/>
            <a:ext cx="505557" cy="365125"/>
          </a:xfrm>
        </p:spPr>
        <p:txBody>
          <a:bodyPr/>
          <a:lstStyle/>
          <a:p>
            <a:fld id="{D379440A-2DED-3643-ADED-9B5C83E7D828}" type="slidenum">
              <a:rPr lang="en-VN" smtClean="0"/>
              <a:pPr/>
              <a:t>13</a:t>
            </a:fld>
            <a:endParaRPr lang="en-VN" dirty="0"/>
          </a:p>
        </p:txBody>
      </p:sp>
    </p:spTree>
    <p:extLst>
      <p:ext uri="{BB962C8B-B14F-4D97-AF65-F5344CB8AC3E}">
        <p14:creationId xmlns:p14="http://schemas.microsoft.com/office/powerpoint/2010/main" val="187386227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35496"/>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Use Case </a:t>
            </a:r>
            <a:r>
              <a:rPr lang="en-US" sz="3000" b="1" dirty="0" err="1" smtClean="0">
                <a:solidFill>
                  <a:schemeClr val="accent5"/>
                </a:solidFill>
                <a:latin typeface="Times New Roman" panose="02020603050405020304" pitchFamily="18" charset="0"/>
                <a:cs typeface="Times New Roman" panose="02020603050405020304" pitchFamily="18" charset="0"/>
              </a:rPr>
              <a:t>Hệ</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Thống</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12"/>
          </p:nvPr>
        </p:nvSpPr>
        <p:spPr>
          <a:xfrm>
            <a:off x="11686443" y="2623"/>
            <a:ext cx="505557" cy="365125"/>
          </a:xfrm>
        </p:spPr>
        <p:txBody>
          <a:bodyPr/>
          <a:lstStyle/>
          <a:p>
            <a:fld id="{D379440A-2DED-3643-ADED-9B5C83E7D828}" type="slidenum">
              <a:rPr lang="en-VN" smtClean="0"/>
              <a:pPr/>
              <a:t>14</a:t>
            </a:fld>
            <a:endParaRPr lang="en-VN" dirty="0"/>
          </a:p>
        </p:txBody>
      </p:sp>
      <p:sp>
        <p:nvSpPr>
          <p:cNvPr id="6" name="TextBox 5"/>
          <p:cNvSpPr txBox="1"/>
          <p:nvPr/>
        </p:nvSpPr>
        <p:spPr>
          <a:xfrm>
            <a:off x="4035635" y="6279502"/>
            <a:ext cx="4704173" cy="369332"/>
          </a:xfrm>
          <a:prstGeom prst="rect">
            <a:avLst/>
          </a:prstGeom>
          <a:noFill/>
        </p:spPr>
        <p:txBody>
          <a:bodyPr wrap="none" rtlCol="0">
            <a:spAutoFit/>
          </a:bodyPr>
          <a:lstStyle/>
          <a:p>
            <a:r>
              <a:rPr lang="en-US" dirty="0" err="1" smtClean="0"/>
              <a:t>Đặt</a:t>
            </a:r>
            <a:r>
              <a:rPr lang="en-US" dirty="0" smtClean="0"/>
              <a:t> </a:t>
            </a:r>
            <a:r>
              <a:rPr lang="en-US" dirty="0" err="1" smtClean="0"/>
              <a:t>tả</a:t>
            </a:r>
            <a:r>
              <a:rPr lang="en-US" dirty="0" smtClean="0"/>
              <a:t> use case </a:t>
            </a:r>
            <a:r>
              <a:rPr lang="en-US" dirty="0" err="1" smtClean="0"/>
              <a:t>hệ</a:t>
            </a:r>
            <a:r>
              <a:rPr lang="en-US" dirty="0" smtClean="0"/>
              <a:t> </a:t>
            </a:r>
            <a:r>
              <a:rPr lang="en-US" dirty="0" err="1" smtClean="0"/>
              <a:t>thống</a:t>
            </a:r>
            <a:r>
              <a:rPr lang="en-US" dirty="0" smtClean="0"/>
              <a:t> </a:t>
            </a:r>
            <a:r>
              <a:rPr lang="en-US" dirty="0" err="1" smtClean="0"/>
              <a:t>quy</a:t>
            </a:r>
            <a:r>
              <a:rPr lang="en-US" dirty="0" smtClean="0"/>
              <a:t> </a:t>
            </a:r>
            <a:r>
              <a:rPr lang="en-US" dirty="0" err="1" smtClean="0"/>
              <a:t>trình</a:t>
            </a:r>
            <a:r>
              <a:rPr lang="en-US" dirty="0" smtClean="0"/>
              <a:t> </a:t>
            </a:r>
            <a:r>
              <a:rPr lang="en-US" dirty="0" err="1" smtClean="0"/>
              <a:t>Đổi</a:t>
            </a:r>
            <a:r>
              <a:rPr lang="en-US" dirty="0" smtClean="0"/>
              <a:t> </a:t>
            </a:r>
            <a:r>
              <a:rPr lang="en-US" dirty="0" err="1" smtClean="0"/>
              <a:t>mật</a:t>
            </a:r>
            <a:r>
              <a:rPr lang="en-US" dirty="0" smtClean="0"/>
              <a:t> </a:t>
            </a:r>
            <a:r>
              <a:rPr lang="en-US" dirty="0" err="1" smtClean="0"/>
              <a:t>khẩu</a:t>
            </a:r>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850585831"/>
              </p:ext>
            </p:extLst>
          </p:nvPr>
        </p:nvGraphicFramePr>
        <p:xfrm>
          <a:off x="1343608" y="735498"/>
          <a:ext cx="9619861" cy="5492126"/>
        </p:xfrm>
        <a:graphic>
          <a:graphicData uri="http://schemas.openxmlformats.org/drawingml/2006/table">
            <a:tbl>
              <a:tblPr firstRow="1" firstCol="1" bandRow="1">
                <a:tableStyleId>{5C22544A-7EE6-4342-B048-85BDC9FD1C3A}</a:tableStyleId>
              </a:tblPr>
              <a:tblGrid>
                <a:gridCol w="2230016">
                  <a:extLst>
                    <a:ext uri="{9D8B030D-6E8A-4147-A177-3AD203B41FA5}">
                      <a16:colId xmlns:a16="http://schemas.microsoft.com/office/drawing/2014/main" val="3788359279"/>
                    </a:ext>
                  </a:extLst>
                </a:gridCol>
                <a:gridCol w="7389845">
                  <a:extLst>
                    <a:ext uri="{9D8B030D-6E8A-4147-A177-3AD203B41FA5}">
                      <a16:colId xmlns:a16="http://schemas.microsoft.com/office/drawing/2014/main" val="1902806557"/>
                    </a:ext>
                  </a:extLst>
                </a:gridCol>
              </a:tblGrid>
              <a:tr h="285859">
                <a:tc>
                  <a:txBody>
                    <a:bodyPr/>
                    <a:lstStyle/>
                    <a:p>
                      <a:pPr algn="ct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Tên</a:t>
                      </a:r>
                      <a:r>
                        <a:rPr lang="en-US" sz="1600" dirty="0">
                          <a:effectLst/>
                          <a:latin typeface="Times New Roman" panose="02020603050405020304" pitchFamily="18" charset="0"/>
                          <a:cs typeface="Times New Roman" panose="02020603050405020304" pitchFamily="18" charset="0"/>
                        </a:rPr>
                        <a:t> use case</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Đổi</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Mật</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Khẩu</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extLst>
                  <a:ext uri="{0D108BD9-81ED-4DB2-BD59-A6C34878D82A}">
                    <a16:rowId xmlns:a16="http://schemas.microsoft.com/office/drawing/2014/main" val="959707010"/>
                  </a:ext>
                </a:extLst>
              </a:tr>
              <a:tr h="857576">
                <a:tc>
                  <a:txBody>
                    <a:bodyPr/>
                    <a:lstStyle/>
                    <a:p>
                      <a:pPr algn="ct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Tóm</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tắt</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a:lnSpc>
                          <a:spcPct val="130000"/>
                        </a:lnSpc>
                        <a:spcBef>
                          <a:spcPts val="600"/>
                        </a:spcBef>
                        <a:spcAft>
                          <a:spcPts val="600"/>
                        </a:spcAft>
                      </a:pPr>
                      <a:r>
                        <a:rPr lang="en-US" sz="1800">
                          <a:effectLst/>
                          <a:latin typeface="Times New Roman" panose="02020603050405020304" pitchFamily="18" charset="0"/>
                          <a:cs typeface="Times New Roman" panose="02020603050405020304" pitchFamily="18" charset="0"/>
                        </a:rPr>
                        <a:t>Người dùng trong quá trình dùng trang web sẽ có những nguyên nhân khiến cho mình phải đổi mật khẩu</a:t>
                      </a:r>
                      <a:endParaRPr lang="en-US" sz="180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extLst>
                  <a:ext uri="{0D108BD9-81ED-4DB2-BD59-A6C34878D82A}">
                    <a16:rowId xmlns:a16="http://schemas.microsoft.com/office/drawing/2014/main" val="2469416117"/>
                  </a:ext>
                </a:extLst>
              </a:tr>
              <a:tr h="285859">
                <a:tc>
                  <a:txBody>
                    <a:bodyPr/>
                    <a:lstStyle/>
                    <a:p>
                      <a:pPr algn="ct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Tác</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nhân</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a:lnSpc>
                          <a:spcPct val="130000"/>
                        </a:lnSpc>
                        <a:spcBef>
                          <a:spcPts val="600"/>
                        </a:spcBef>
                        <a:spcAft>
                          <a:spcPts val="600"/>
                        </a:spcAft>
                      </a:pPr>
                      <a:r>
                        <a:rPr lang="en-US" sz="1800">
                          <a:effectLst/>
                          <a:latin typeface="Times New Roman" panose="02020603050405020304" pitchFamily="18" charset="0"/>
                          <a:cs typeface="Times New Roman" panose="02020603050405020304" pitchFamily="18" charset="0"/>
                        </a:rPr>
                        <a:t>Người Dùng</a:t>
                      </a:r>
                      <a:endParaRPr lang="en-US" sz="180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extLst>
                  <a:ext uri="{0D108BD9-81ED-4DB2-BD59-A6C34878D82A}">
                    <a16:rowId xmlns:a16="http://schemas.microsoft.com/office/drawing/2014/main" val="541536907"/>
                  </a:ext>
                </a:extLst>
              </a:tr>
              <a:tr h="285859">
                <a:tc>
                  <a:txBody>
                    <a:bodyPr/>
                    <a:lstStyle/>
                    <a:p>
                      <a:pPr algn="ctr">
                        <a:lnSpc>
                          <a:spcPct val="130000"/>
                        </a:lnSpc>
                        <a:spcBef>
                          <a:spcPts val="600"/>
                        </a:spcBef>
                        <a:spcAft>
                          <a:spcPts val="600"/>
                        </a:spcAft>
                      </a:pPr>
                      <a:r>
                        <a:rPr lang="en-US" sz="1600" dirty="0">
                          <a:effectLst/>
                          <a:latin typeface="Times New Roman" panose="02020603050405020304" pitchFamily="18" charset="0"/>
                          <a:cs typeface="Times New Roman" panose="02020603050405020304" pitchFamily="18" charset="0"/>
                        </a:rPr>
                        <a:t>Use case </a:t>
                      </a:r>
                      <a:r>
                        <a:rPr lang="en-US" sz="1600" dirty="0" err="1">
                          <a:effectLst/>
                          <a:latin typeface="Times New Roman" panose="02020603050405020304" pitchFamily="18" charset="0"/>
                          <a:cs typeface="Times New Roman" panose="02020603050405020304" pitchFamily="18" charset="0"/>
                        </a:rPr>
                        <a:t>liên</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quan</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algn="ctr">
                        <a:lnSpc>
                          <a:spcPct val="130000"/>
                        </a:lnSpc>
                        <a:spcBef>
                          <a:spcPts val="600"/>
                        </a:spcBef>
                        <a:spcAft>
                          <a:spcPts val="600"/>
                        </a:spcAft>
                      </a:pPr>
                      <a:r>
                        <a:rPr lang="en-US" sz="1800">
                          <a:effectLst/>
                          <a:latin typeface="Times New Roman" panose="02020603050405020304" pitchFamily="18" charset="0"/>
                          <a:cs typeface="Times New Roman" panose="02020603050405020304" pitchFamily="18" charset="0"/>
                        </a:rPr>
                        <a:t> </a:t>
                      </a:r>
                      <a:endParaRPr lang="en-US" sz="180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extLst>
                  <a:ext uri="{0D108BD9-81ED-4DB2-BD59-A6C34878D82A}">
                    <a16:rowId xmlns:a16="http://schemas.microsoft.com/office/drawing/2014/main" val="18597054"/>
                  </a:ext>
                </a:extLst>
              </a:tr>
              <a:tr h="1713135">
                <a:tc>
                  <a:txBody>
                    <a:bodyPr/>
                    <a:lstStyle/>
                    <a:p>
                      <a:pPr algn="ct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Dòng</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sự</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kiện</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chính</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marL="342900" lvl="0" indent="-342900" algn="just">
                        <a:lnSpc>
                          <a:spcPct val="130000"/>
                        </a:lnSpc>
                        <a:spcBef>
                          <a:spcPts val="300"/>
                        </a:spcBef>
                        <a:spcAft>
                          <a:spcPts val="300"/>
                        </a:spcAft>
                        <a:buFont typeface="+mj-lt"/>
                        <a:buAutoNum type="arabicPeriod"/>
                        <a:tabLst>
                          <a:tab pos="269875" algn="l"/>
                        </a:tabLst>
                      </a:pPr>
                      <a:r>
                        <a:rPr lang="en-US" sz="1800" dirty="0" err="1">
                          <a:effectLst/>
                          <a:latin typeface="Times New Roman" panose="02020603050405020304" pitchFamily="18" charset="0"/>
                          <a:cs typeface="Times New Roman" panose="02020603050405020304" pitchFamily="18" charset="0"/>
                        </a:rPr>
                        <a:t>Người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dùng</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muốn</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đổi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tài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khoản</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của</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mình</a:t>
                      </a:r>
                      <a:endParaRPr lang="en-US" sz="1800" dirty="0">
                        <a:effectLst/>
                        <a:latin typeface="Times New Roman" panose="02020603050405020304" pitchFamily="18" charset="0"/>
                        <a:cs typeface="Times New Roman" panose="02020603050405020304" pitchFamily="18" charset="0"/>
                      </a:endParaRPr>
                    </a:p>
                    <a:p>
                      <a:pPr marL="342900" lvl="0" indent="-342900" algn="just">
                        <a:lnSpc>
                          <a:spcPct val="130000"/>
                        </a:lnSpc>
                        <a:spcBef>
                          <a:spcPts val="300"/>
                        </a:spcBef>
                        <a:spcAft>
                          <a:spcPts val="300"/>
                        </a:spcAft>
                        <a:buFont typeface="+mj-lt"/>
                        <a:buAutoNum type="arabicPeriod"/>
                        <a:tabLst>
                          <a:tab pos="269875" algn="l"/>
                        </a:tabLst>
                      </a:pPr>
                      <a:r>
                        <a:rPr lang="en-US" sz="1800" dirty="0" err="1">
                          <a:effectLst/>
                          <a:latin typeface="Times New Roman" panose="02020603050405020304" pitchFamily="18" charset="0"/>
                          <a:cs typeface="Times New Roman" panose="02020603050405020304" pitchFamily="18" charset="0"/>
                        </a:rPr>
                        <a:t>Nhập</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hiện</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tại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và</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mới</a:t>
                      </a:r>
                      <a:endParaRPr lang="en-US" sz="1800" dirty="0">
                        <a:effectLst/>
                        <a:latin typeface="Times New Roman" panose="02020603050405020304" pitchFamily="18" charset="0"/>
                        <a:cs typeface="Times New Roman" panose="02020603050405020304" pitchFamily="18" charset="0"/>
                      </a:endParaRPr>
                    </a:p>
                    <a:p>
                      <a:pPr marL="342900" lvl="0" indent="-342900" algn="just">
                        <a:lnSpc>
                          <a:spcPct val="130000"/>
                        </a:lnSpc>
                        <a:spcBef>
                          <a:spcPts val="300"/>
                        </a:spcBef>
                        <a:spcAft>
                          <a:spcPts val="300"/>
                        </a:spcAft>
                        <a:buFont typeface="+mj-lt"/>
                        <a:buAutoNum type="arabicPeriod"/>
                        <a:tabLst>
                          <a:tab pos="269875" algn="l"/>
                        </a:tabLst>
                      </a:pPr>
                      <a:r>
                        <a:rPr lang="en-US" sz="1800" dirty="0" err="1">
                          <a:effectLst/>
                          <a:latin typeface="Times New Roman" panose="02020603050405020304" pitchFamily="18" charset="0"/>
                          <a:cs typeface="Times New Roman" panose="02020603050405020304" pitchFamily="18" charset="0"/>
                        </a:rPr>
                        <a:t>Hệ</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thống</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kiểm</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tra</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hiện</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tại</a:t>
                      </a:r>
                      <a:endParaRPr lang="en-US" sz="1800" dirty="0">
                        <a:effectLst/>
                        <a:latin typeface="Times New Roman" panose="02020603050405020304" pitchFamily="18" charset="0"/>
                        <a:cs typeface="Times New Roman" panose="02020603050405020304" pitchFamily="18" charset="0"/>
                      </a:endParaRPr>
                    </a:p>
                    <a:p>
                      <a:pPr marL="342900" lvl="0" indent="-342900" algn="just">
                        <a:lnSpc>
                          <a:spcPct val="130000"/>
                        </a:lnSpc>
                        <a:spcBef>
                          <a:spcPts val="300"/>
                        </a:spcBef>
                        <a:spcAft>
                          <a:spcPts val="300"/>
                        </a:spcAft>
                        <a:buFont typeface="+mj-lt"/>
                        <a:buAutoNum type="arabicPeriod"/>
                        <a:tabLst>
                          <a:tab pos="269875" algn="l"/>
                        </a:tabLst>
                      </a:pPr>
                      <a:r>
                        <a:rPr lang="en-US" sz="1800" dirty="0" err="1">
                          <a:effectLst/>
                          <a:latin typeface="Times New Roman" panose="02020603050405020304" pitchFamily="18" charset="0"/>
                          <a:cs typeface="Times New Roman" panose="02020603050405020304" pitchFamily="18" charset="0"/>
                        </a:rPr>
                        <a:t>Thay</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đổi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thành</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công</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9826" marR="59826" marT="0" marB="0"/>
                </a:tc>
                <a:extLst>
                  <a:ext uri="{0D108BD9-81ED-4DB2-BD59-A6C34878D82A}">
                    <a16:rowId xmlns:a16="http://schemas.microsoft.com/office/drawing/2014/main" val="2709919483"/>
                  </a:ext>
                </a:extLst>
              </a:tr>
              <a:tr h="1177959">
                <a:tc>
                  <a:txBody>
                    <a:bodyPr/>
                    <a:lstStyle/>
                    <a:p>
                      <a:pPr algn="ct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Dòng</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sự</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kiện</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phụ</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a:lnSpc>
                          <a:spcPct val="130000"/>
                        </a:lnSpc>
                        <a:spcBef>
                          <a:spcPts val="300"/>
                        </a:spcBef>
                        <a:spcAft>
                          <a:spcPts val="300"/>
                        </a:spcAft>
                      </a:pPr>
                      <a:r>
                        <a:rPr lang="en-US" sz="1800" dirty="0" err="1">
                          <a:effectLst/>
                          <a:latin typeface="Times New Roman" panose="02020603050405020304" pitchFamily="18" charset="0"/>
                          <a:cs typeface="Times New Roman" panose="02020603050405020304" pitchFamily="18" charset="0"/>
                        </a:rPr>
                        <a:t>Các</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dòng</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thay</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thế</a:t>
                      </a:r>
                      <a:r>
                        <a:rPr lang="en-US" sz="1800" dirty="0">
                          <a:effectLst/>
                          <a:latin typeface="Times New Roman" panose="02020603050405020304" pitchFamily="18" charset="0"/>
                          <a:cs typeface="Times New Roman" panose="02020603050405020304" pitchFamily="18" charset="0"/>
                        </a:rPr>
                        <a:t>:</a:t>
                      </a:r>
                    </a:p>
                    <a:p>
                      <a:pPr>
                        <a:lnSpc>
                          <a:spcPct val="130000"/>
                        </a:lnSpc>
                        <a:spcBef>
                          <a:spcPts val="300"/>
                        </a:spcBef>
                        <a:spcAft>
                          <a:spcPts val="300"/>
                        </a:spcAft>
                      </a:pPr>
                      <a:r>
                        <a:rPr lang="en-US" sz="1800" dirty="0" err="1">
                          <a:effectLst/>
                          <a:latin typeface="Times New Roman" panose="02020603050405020304" pitchFamily="18" charset="0"/>
                          <a:cs typeface="Times New Roman" panose="02020603050405020304" pitchFamily="18" charset="0"/>
                        </a:rPr>
                        <a:t>Tại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bước</a:t>
                      </a:r>
                      <a:r>
                        <a:rPr lang="en-US" sz="1800" dirty="0">
                          <a:effectLst/>
                          <a:latin typeface="Times New Roman" panose="02020603050405020304" pitchFamily="18" charset="0"/>
                          <a:cs typeface="Times New Roman" panose="02020603050405020304" pitchFamily="18" charset="0"/>
                        </a:rPr>
                        <a:t> 3: </a:t>
                      </a:r>
                      <a:r>
                        <a:rPr lang="en-US" sz="1800" dirty="0" err="1">
                          <a:effectLst/>
                          <a:latin typeface="Times New Roman" panose="02020603050405020304" pitchFamily="18" charset="0"/>
                          <a:cs typeface="Times New Roman" panose="02020603050405020304" pitchFamily="18" charset="0"/>
                        </a:rPr>
                        <a:t>Nếu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hiện</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tại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không</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khớp</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sẽ</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xuất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ra</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lỗi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cho</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người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dùng</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biết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rằng</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đã</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thay</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đổi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thất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bại</a:t>
                      </a: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extLst>
                  <a:ext uri="{0D108BD9-81ED-4DB2-BD59-A6C34878D82A}">
                    <a16:rowId xmlns:a16="http://schemas.microsoft.com/office/drawing/2014/main" val="2320064124"/>
                  </a:ext>
                </a:extLst>
              </a:tr>
              <a:tr h="285859">
                <a:tc>
                  <a:txBody>
                    <a:bodyPr/>
                    <a:lstStyle/>
                    <a:p>
                      <a:pPr algn="ct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Điều</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kiện</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tiên</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quyết</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a:lnSpc>
                          <a:spcPct val="130000"/>
                        </a:lnSpc>
                        <a:spcBef>
                          <a:spcPts val="600"/>
                        </a:spcBef>
                        <a:spcAft>
                          <a:spcPts val="600"/>
                        </a:spcAft>
                      </a:pPr>
                      <a:r>
                        <a:rPr lang="en-US" sz="1800">
                          <a:effectLst/>
                          <a:latin typeface="Times New Roman" panose="02020603050405020304" pitchFamily="18" charset="0"/>
                          <a:cs typeface="Times New Roman" panose="02020603050405020304" pitchFamily="18" charset="0"/>
                        </a:rPr>
                        <a:t>Người dùng phải đăng nhập vào hệ thống</a:t>
                      </a:r>
                      <a:endParaRPr lang="en-US" sz="180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extLst>
                  <a:ext uri="{0D108BD9-81ED-4DB2-BD59-A6C34878D82A}">
                    <a16:rowId xmlns:a16="http://schemas.microsoft.com/office/drawing/2014/main" val="878118402"/>
                  </a:ext>
                </a:extLst>
              </a:tr>
              <a:tr h="285859">
                <a:tc>
                  <a:txBody>
                    <a:bodyPr/>
                    <a:lstStyle/>
                    <a:p>
                      <a:pPr algn="ctr">
                        <a:lnSpc>
                          <a:spcPct val="130000"/>
                        </a:lnSpc>
                        <a:spcBef>
                          <a:spcPts val="600"/>
                        </a:spcBef>
                        <a:spcAft>
                          <a:spcPts val="600"/>
                        </a:spcAft>
                      </a:pPr>
                      <a:r>
                        <a:rPr lang="en-US" sz="1600" dirty="0" err="1">
                          <a:effectLst/>
                          <a:latin typeface="Times New Roman" panose="02020603050405020304" pitchFamily="18" charset="0"/>
                          <a:cs typeface="Times New Roman" panose="02020603050405020304" pitchFamily="18" charset="0"/>
                        </a:rPr>
                        <a:t>Hậu</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điều</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kiện</a:t>
                      </a:r>
                      <a:endParaRPr lang="en-US" sz="16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tc>
                  <a:txBody>
                    <a:bodyPr/>
                    <a:lstStyle/>
                    <a:p>
                      <a:pPr>
                        <a:lnSpc>
                          <a:spcPct val="130000"/>
                        </a:lnSpc>
                        <a:spcBef>
                          <a:spcPts val="600"/>
                        </a:spcBef>
                        <a:spcAft>
                          <a:spcPts val="600"/>
                        </a:spcAft>
                      </a:pPr>
                      <a:r>
                        <a:rPr lang="en-US" sz="1800" dirty="0" err="1">
                          <a:effectLst/>
                          <a:latin typeface="Times New Roman" panose="02020603050405020304" pitchFamily="18" charset="0"/>
                          <a:cs typeface="Times New Roman" panose="02020603050405020304" pitchFamily="18" charset="0"/>
                        </a:rPr>
                        <a:t>Tiến</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hành</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đổi</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mật</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khẩu</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thành</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công</a:t>
                      </a: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9826" marR="59826" marT="0" marB="0"/>
                </a:tc>
                <a:extLst>
                  <a:ext uri="{0D108BD9-81ED-4DB2-BD59-A6C34878D82A}">
                    <a16:rowId xmlns:a16="http://schemas.microsoft.com/office/drawing/2014/main" val="3049450664"/>
                  </a:ext>
                </a:extLst>
              </a:tr>
            </a:tbl>
          </a:graphicData>
        </a:graphic>
      </p:graphicFrame>
    </p:spTree>
    <p:extLst>
      <p:ext uri="{BB962C8B-B14F-4D97-AF65-F5344CB8AC3E}">
        <p14:creationId xmlns:p14="http://schemas.microsoft.com/office/powerpoint/2010/main" val="336232598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695739"/>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Sơ</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Đồ</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Mức</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Phân</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Tích</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2050" name="Picture 12" descr="AD_4nXfSZJ_TuUGrp48JQHr5jn5r76bExqHECg6YLkk5eNTLOGN1GG0KpjKUK5sH79aSrYJfZMxcYhafYGZrDeuZ9uB0WEdIohqV090nzY-M5ACTEKRxw2BJ8oYsVwdEJFmen5b9Ps10bg?key=WNMeWffYn3xcPCe-HWu05YS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3456" y="695739"/>
            <a:ext cx="10399891" cy="5723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5062250" y="6376701"/>
            <a:ext cx="1992853" cy="369332"/>
          </a:xfrm>
          <a:prstGeom prst="rect">
            <a:avLst/>
          </a:prstGeom>
        </p:spPr>
        <p:txBody>
          <a:bodyPr wrap="none">
            <a:spAutoFit/>
          </a:bodyPr>
          <a:lstStyle/>
          <a:p>
            <a:r>
              <a:rPr lang="en-US" dirty="0" err="1">
                <a:latin typeface="Times New Roman" panose="02020603050405020304" pitchFamily="18" charset="0"/>
                <a:ea typeface="SimSun" panose="02010600030101010101" pitchFamily="2" charset="-122"/>
              </a:rPr>
              <a:t>Sơ</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đồ</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lớp</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phân</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tích</a:t>
            </a:r>
            <a:endParaRPr lang="en-US" dirty="0"/>
          </a:p>
        </p:txBody>
      </p:sp>
      <p:sp>
        <p:nvSpPr>
          <p:cNvPr id="3" name="Slide Number Placeholder 2"/>
          <p:cNvSpPr>
            <a:spLocks noGrp="1"/>
          </p:cNvSpPr>
          <p:nvPr>
            <p:ph type="sldNum" sz="quarter" idx="12"/>
          </p:nvPr>
        </p:nvSpPr>
        <p:spPr>
          <a:xfrm>
            <a:off x="11686443" y="-17256"/>
            <a:ext cx="505557" cy="365125"/>
          </a:xfrm>
        </p:spPr>
        <p:txBody>
          <a:bodyPr/>
          <a:lstStyle/>
          <a:p>
            <a:fld id="{D379440A-2DED-3643-ADED-9B5C83E7D828}" type="slidenum">
              <a:rPr lang="en-VN" smtClean="0"/>
              <a:pPr/>
              <a:t>15</a:t>
            </a:fld>
            <a:endParaRPr lang="en-VN" dirty="0"/>
          </a:p>
        </p:txBody>
      </p:sp>
    </p:spTree>
    <p:extLst>
      <p:ext uri="{BB962C8B-B14F-4D97-AF65-F5344CB8AC3E}">
        <p14:creationId xmlns:p14="http://schemas.microsoft.com/office/powerpoint/2010/main" val="427515786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891485" y="1968158"/>
            <a:ext cx="10515600" cy="2852737"/>
          </a:xfrm>
        </p:spPr>
        <p:txBody>
          <a:bodyPr/>
          <a:lstStyle/>
          <a:p>
            <a:r>
              <a:rPr lang="en-US" b="1" dirty="0" smtClean="0">
                <a:latin typeface="Times New Roman" panose="02020603050405020304" pitchFamily="18" charset="0"/>
                <a:cs typeface="Times New Roman" panose="02020603050405020304" pitchFamily="18" charset="0"/>
              </a:rPr>
              <a:t>4. </a:t>
            </a:r>
            <a:r>
              <a:rPr lang="en-US" b="1" dirty="0" err="1" smtClean="0">
                <a:latin typeface="Times New Roman" panose="02020603050405020304" pitchFamily="18" charset="0"/>
                <a:cs typeface="Times New Roman" panose="02020603050405020304" pitchFamily="18" charset="0"/>
              </a:rPr>
              <a:t>THIẾT</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KẾ</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CÀI</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ĐẶT</a:t>
            </a:r>
            <a:endParaRPr lang="en-US"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16</a:t>
            </a:fld>
            <a:endParaRPr lang="en-VN"/>
          </a:p>
        </p:txBody>
      </p:sp>
    </p:spTree>
    <p:extLst>
      <p:ext uri="{BB962C8B-B14F-4D97-AF65-F5344CB8AC3E}">
        <p14:creationId xmlns:p14="http://schemas.microsoft.com/office/powerpoint/2010/main" val="310701084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55374"/>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Sơ</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Đồ</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Mức</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Thiết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Kế</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3074" name="Picture 18" descr="https://lh7-rt.googleusercontent.com/docsz/AD_4nXfzwJsvIRvW0fJl-sxRCF3R-42yiJFAzUrqOaJ-L8jo5FGqttZ8APX73ApGUdQChw-sBKivi0P2hWo9rUnHRWuzEZAPLiO7LhhdgKFX4d0hDXKQl3hLWgcq7-T_2GYhgi9PYFvndw?key=Wtgq73WaJyuvvsZ3ZPStM4q3"/>
          <p:cNvPicPr>
            <a:picLocks noChangeAspect="1" noChangeArrowheads="1"/>
          </p:cNvPicPr>
          <p:nvPr/>
        </p:nvPicPr>
        <p:blipFill rotWithShape="1">
          <a:blip r:embed="rId2" r:link="rId3">
            <a:extLst>
              <a:ext uri="{28A0092B-C50C-407E-A947-70E740481C1C}">
                <a14:useLocalDpi xmlns:a14="http://schemas.microsoft.com/office/drawing/2010/main" val="0"/>
              </a:ext>
            </a:extLst>
          </a:blip>
          <a:srcRect l="1381"/>
          <a:stretch/>
        </p:blipFill>
        <p:spPr bwMode="auto">
          <a:xfrm>
            <a:off x="1001027" y="755374"/>
            <a:ext cx="10587594" cy="5812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4950494" y="6383427"/>
            <a:ext cx="2291012" cy="369332"/>
          </a:xfrm>
          <a:prstGeom prst="rect">
            <a:avLst/>
          </a:prstGeom>
        </p:spPr>
        <p:txBody>
          <a:bodyPr wrap="none">
            <a:spAutoFit/>
          </a:bodyPr>
          <a:lstStyle/>
          <a:p>
            <a:r>
              <a:rPr lang="en-US" dirty="0" err="1">
                <a:latin typeface="Times New Roman" panose="02020603050405020304" pitchFamily="18" charset="0"/>
                <a:ea typeface="SimSun" panose="02010600030101010101" pitchFamily="2" charset="-122"/>
              </a:rPr>
              <a:t>Sơ</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đồ</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lớp</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mức</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thiết</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kế</a:t>
            </a:r>
            <a:endParaRPr lang="en-US" dirty="0"/>
          </a:p>
        </p:txBody>
      </p:sp>
      <p:sp>
        <p:nvSpPr>
          <p:cNvPr id="3" name="Slide Number Placeholder 2"/>
          <p:cNvSpPr>
            <a:spLocks noGrp="1"/>
          </p:cNvSpPr>
          <p:nvPr>
            <p:ph type="sldNum" sz="quarter" idx="12"/>
          </p:nvPr>
        </p:nvSpPr>
        <p:spPr>
          <a:xfrm>
            <a:off x="11686443" y="12562"/>
            <a:ext cx="505557" cy="365125"/>
          </a:xfrm>
        </p:spPr>
        <p:txBody>
          <a:bodyPr/>
          <a:lstStyle/>
          <a:p>
            <a:fld id="{D379440A-2DED-3643-ADED-9B5C83E7D828}" type="slidenum">
              <a:rPr lang="en-VN" smtClean="0"/>
              <a:pPr/>
              <a:t>17</a:t>
            </a:fld>
            <a:endParaRPr lang="en-VN"/>
          </a:p>
        </p:txBody>
      </p:sp>
    </p:spTree>
    <p:extLst>
      <p:ext uri="{BB962C8B-B14F-4D97-AF65-F5344CB8AC3E}">
        <p14:creationId xmlns:p14="http://schemas.microsoft.com/office/powerpoint/2010/main" val="154373075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55374"/>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Mô</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Hình</a:t>
            </a:r>
            <a:r>
              <a:rPr lang="en-US" sz="3000" b="1" dirty="0" smtClean="0">
                <a:solidFill>
                  <a:schemeClr val="accent5"/>
                </a:solidFill>
                <a:latin typeface="Times New Roman" panose="02020603050405020304" pitchFamily="18" charset="0"/>
                <a:cs typeface="Times New Roman" panose="02020603050405020304" pitchFamily="18" charset="0"/>
              </a:rPr>
              <a:t> 3 </a:t>
            </a:r>
            <a:r>
              <a:rPr lang="en-US" sz="3000" b="1" dirty="0" err="1" smtClean="0">
                <a:solidFill>
                  <a:schemeClr val="accent5"/>
                </a:solidFill>
                <a:latin typeface="Times New Roman" panose="02020603050405020304" pitchFamily="18" charset="0"/>
                <a:cs typeface="Times New Roman" panose="02020603050405020304" pitchFamily="18" charset="0"/>
              </a:rPr>
              <a:t>Lớp</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2051" name="Picture 8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35135" y="755374"/>
            <a:ext cx="7159737" cy="4516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2" name="Picture 7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755373"/>
            <a:ext cx="4838007" cy="4327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1010602" y="5083012"/>
            <a:ext cx="2816797" cy="416524"/>
          </a:xfrm>
          <a:prstGeom prst="rect">
            <a:avLst/>
          </a:prstGeom>
        </p:spPr>
        <p:txBody>
          <a:bodyPr wrap="none">
            <a:spAutoFit/>
          </a:bodyPr>
          <a:lstStyle/>
          <a:p>
            <a:pPr algn="ctr">
              <a:lnSpc>
                <a:spcPct val="130000"/>
              </a:lnSpc>
              <a:spcBef>
                <a:spcPts val="600"/>
              </a:spcBef>
              <a:spcAft>
                <a:spcPts val="600"/>
              </a:spcAft>
            </a:pPr>
            <a:r>
              <a:rPr lang="vi-VN" dirty="0">
                <a:latin typeface="Times New Roman" panose="02020603050405020304" pitchFamily="18" charset="0"/>
                <a:ea typeface="SimSun" panose="02010600030101010101" pitchFamily="2" charset="-122"/>
              </a:rPr>
              <a:t>Sơ đồ 3 lớp tra cứu giỏ hàng</a:t>
            </a:r>
            <a:endParaRPr lang="en-US" dirty="0">
              <a:latin typeface="Times New Roman" panose="02020603050405020304" pitchFamily="18" charset="0"/>
              <a:ea typeface="SimSun" panose="02010600030101010101" pitchFamily="2" charset="-122"/>
            </a:endParaRPr>
          </a:p>
        </p:txBody>
      </p:sp>
      <p:sp>
        <p:nvSpPr>
          <p:cNvPr id="3" name="Rectangle 2"/>
          <p:cNvSpPr/>
          <p:nvPr/>
        </p:nvSpPr>
        <p:spPr>
          <a:xfrm>
            <a:off x="6927067" y="5271796"/>
            <a:ext cx="3175869" cy="416524"/>
          </a:xfrm>
          <a:prstGeom prst="rect">
            <a:avLst/>
          </a:prstGeom>
        </p:spPr>
        <p:txBody>
          <a:bodyPr wrap="none">
            <a:spAutoFit/>
          </a:bodyPr>
          <a:lstStyle/>
          <a:p>
            <a:pPr algn="ctr">
              <a:lnSpc>
                <a:spcPct val="130000"/>
              </a:lnSpc>
              <a:spcBef>
                <a:spcPts val="600"/>
              </a:spcBef>
              <a:spcAft>
                <a:spcPts val="600"/>
              </a:spcAft>
            </a:pPr>
            <a:r>
              <a:rPr lang="vi-VN" dirty="0">
                <a:latin typeface="Times New Roman" panose="02020603050405020304" pitchFamily="18" charset="0"/>
                <a:ea typeface="SimSun" panose="02010600030101010101" pitchFamily="2" charset="-122"/>
              </a:rPr>
              <a:t>Sơ đồ 3 lớp chức năng nhập kho</a:t>
            </a:r>
            <a:endParaRPr lang="en-US" dirty="0">
              <a:latin typeface="Times New Roman" panose="02020603050405020304" pitchFamily="18" charset="0"/>
              <a:ea typeface="SimSun" panose="02010600030101010101" pitchFamily="2" charset="-122"/>
            </a:endParaRPr>
          </a:p>
        </p:txBody>
      </p:sp>
      <p:sp>
        <p:nvSpPr>
          <p:cNvPr id="5" name="Slide Number Placeholder 4"/>
          <p:cNvSpPr>
            <a:spLocks noGrp="1"/>
          </p:cNvSpPr>
          <p:nvPr>
            <p:ph type="sldNum" sz="quarter" idx="12"/>
          </p:nvPr>
        </p:nvSpPr>
        <p:spPr>
          <a:xfrm>
            <a:off x="11686443" y="12562"/>
            <a:ext cx="505557" cy="365125"/>
          </a:xfrm>
        </p:spPr>
        <p:txBody>
          <a:bodyPr/>
          <a:lstStyle/>
          <a:p>
            <a:fld id="{D379440A-2DED-3643-ADED-9B5C83E7D828}" type="slidenum">
              <a:rPr lang="en-VN" smtClean="0"/>
              <a:pPr/>
              <a:t>18</a:t>
            </a:fld>
            <a:endParaRPr lang="en-VN"/>
          </a:p>
        </p:txBody>
      </p:sp>
    </p:spTree>
    <p:extLst>
      <p:ext uri="{BB962C8B-B14F-4D97-AF65-F5344CB8AC3E}">
        <p14:creationId xmlns:p14="http://schemas.microsoft.com/office/powerpoint/2010/main" val="247435066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125128"/>
            <a:ext cx="6904384" cy="693019"/>
          </a:xfrm>
        </p:spPr>
        <p:txBody>
          <a:bodyPr>
            <a:noAutofit/>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BẢNG</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PHÂN</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CÔNG</a:t>
            </a:r>
            <a:endParaRPr lang="en-US" sz="3000" b="1" dirty="0">
              <a:solidFill>
                <a:schemeClr val="accent5"/>
              </a:solidFill>
              <a:latin typeface="Times New Roman" panose="02020603050405020304" pitchFamily="18" charset="0"/>
              <a:cs typeface="Times New Roman" panose="02020603050405020304" pitchFamily="18" charset="0"/>
            </a:endParaRPr>
          </a:p>
        </p:txBody>
      </p:sp>
      <p:graphicFrame>
        <p:nvGraphicFramePr>
          <p:cNvPr id="2" name="Table 1"/>
          <p:cNvGraphicFramePr>
            <a:graphicFrameLocks noGrp="1"/>
          </p:cNvGraphicFramePr>
          <p:nvPr>
            <p:extLst>
              <p:ext uri="{D42A27DB-BD31-4B8C-83A1-F6EECF244321}">
                <p14:modId xmlns:p14="http://schemas.microsoft.com/office/powerpoint/2010/main" val="401572631"/>
              </p:ext>
            </p:extLst>
          </p:nvPr>
        </p:nvGraphicFramePr>
        <p:xfrm>
          <a:off x="67378" y="729113"/>
          <a:ext cx="12031578" cy="5970067"/>
        </p:xfrm>
        <a:graphic>
          <a:graphicData uri="http://schemas.openxmlformats.org/drawingml/2006/table">
            <a:tbl>
              <a:tblPr firstRow="1" bandRow="1">
                <a:tableStyleId>{5C22544A-7EE6-4342-B048-85BDC9FD1C3A}</a:tableStyleId>
              </a:tblPr>
              <a:tblGrid>
                <a:gridCol w="2267999">
                  <a:extLst>
                    <a:ext uri="{9D8B030D-6E8A-4147-A177-3AD203B41FA5}">
                      <a16:colId xmlns:a16="http://schemas.microsoft.com/office/drawing/2014/main" val="1676688870"/>
                    </a:ext>
                  </a:extLst>
                </a:gridCol>
                <a:gridCol w="7452435">
                  <a:extLst>
                    <a:ext uri="{9D8B030D-6E8A-4147-A177-3AD203B41FA5}">
                      <a16:colId xmlns:a16="http://schemas.microsoft.com/office/drawing/2014/main" val="4097433316"/>
                    </a:ext>
                  </a:extLst>
                </a:gridCol>
                <a:gridCol w="1250302">
                  <a:extLst>
                    <a:ext uri="{9D8B030D-6E8A-4147-A177-3AD203B41FA5}">
                      <a16:colId xmlns:a16="http://schemas.microsoft.com/office/drawing/2014/main" val="2557433702"/>
                    </a:ext>
                  </a:extLst>
                </a:gridCol>
                <a:gridCol w="1060842">
                  <a:extLst>
                    <a:ext uri="{9D8B030D-6E8A-4147-A177-3AD203B41FA5}">
                      <a16:colId xmlns:a16="http://schemas.microsoft.com/office/drawing/2014/main" val="4222277379"/>
                    </a:ext>
                  </a:extLst>
                </a:gridCol>
              </a:tblGrid>
              <a:tr h="405946">
                <a:tc>
                  <a:txBody>
                    <a:bodyPr/>
                    <a:lstStyle/>
                    <a:p>
                      <a:pPr algn="ctr"/>
                      <a:r>
                        <a:rPr lang="en-US" sz="1600" dirty="0" err="1" smtClean="0">
                          <a:latin typeface="Times New Roman" panose="02020603050405020304" pitchFamily="18" charset="0"/>
                          <a:cs typeface="Times New Roman" panose="02020603050405020304" pitchFamily="18" charset="0"/>
                        </a:rPr>
                        <a:t>Họ</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và</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tên</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algn="ctr"/>
                      <a:r>
                        <a:rPr lang="en-US" sz="1600" dirty="0" err="1" smtClean="0">
                          <a:latin typeface="Times New Roman" panose="02020603050405020304" pitchFamily="18" charset="0"/>
                          <a:cs typeface="Times New Roman" panose="02020603050405020304" pitchFamily="18" charset="0"/>
                        </a:rPr>
                        <a:t>Công</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việc</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algn="ctr"/>
                      <a:r>
                        <a:rPr lang="en-US" sz="1600" dirty="0" err="1" smtClean="0">
                          <a:latin typeface="Times New Roman" panose="02020603050405020304" pitchFamily="18" charset="0"/>
                          <a:cs typeface="Times New Roman" panose="02020603050405020304" pitchFamily="18" charset="0"/>
                        </a:rPr>
                        <a:t>Hoàn</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thành</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algn="ctr"/>
                      <a:r>
                        <a:rPr lang="en-US" sz="1600" dirty="0" err="1" smtClean="0">
                          <a:latin typeface="Times New Roman" panose="02020603050405020304" pitchFamily="18" charset="0"/>
                          <a:cs typeface="Times New Roman" panose="02020603050405020304" pitchFamily="18" charset="0"/>
                        </a:rPr>
                        <a:t>Ghi</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chú</a:t>
                      </a:r>
                      <a:endParaRPr lang="en-US" sz="16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486289683"/>
                  </a:ext>
                </a:extLst>
              </a:tr>
              <a:tr h="405946">
                <a:tc rowSpan="4">
                  <a:txBody>
                    <a:bodyPr/>
                    <a:lstStyle/>
                    <a:p>
                      <a:pPr algn="ctr"/>
                      <a:r>
                        <a:rPr lang="en-US" sz="1600" dirty="0" err="1" smtClean="0">
                          <a:latin typeface="Times New Roman" panose="02020603050405020304" pitchFamily="18" charset="0"/>
                          <a:cs typeface="Times New Roman" panose="02020603050405020304" pitchFamily="18" charset="0"/>
                        </a:rPr>
                        <a:t>Nguyễn</a:t>
                      </a:r>
                      <a:r>
                        <a:rPr lang="en-US" sz="1600" baseline="0" dirty="0" smtClean="0">
                          <a:latin typeface="Times New Roman" panose="02020603050405020304" pitchFamily="18" charset="0"/>
                          <a:cs typeface="Times New Roman" panose="02020603050405020304" pitchFamily="18" charset="0"/>
                        </a:rPr>
                        <a:t> Minh </a:t>
                      </a:r>
                      <a:r>
                        <a:rPr lang="en-US" sz="1600" baseline="0" dirty="0" err="1" smtClean="0">
                          <a:latin typeface="Times New Roman" panose="02020603050405020304" pitchFamily="18" charset="0"/>
                          <a:cs typeface="Times New Roman" panose="02020603050405020304" pitchFamily="18" charset="0"/>
                        </a:rPr>
                        <a:t>Hiếu</a:t>
                      </a: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err="1" smtClean="0">
                          <a:latin typeface="Times New Roman" panose="02020603050405020304" pitchFamily="18" charset="0"/>
                          <a:cs typeface="Times New Roman" panose="02020603050405020304" pitchFamily="18" charset="0"/>
                        </a:rPr>
                        <a:t>Đăng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nhập</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đăng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xuất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đổi</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mật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khẩu</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algn="ctr"/>
                      <a:r>
                        <a:rPr lang="en-US" sz="1400" i="1" dirty="0" smtClean="0">
                          <a:latin typeface="Times New Roman" panose="02020603050405020304" pitchFamily="18" charset="0"/>
                          <a:cs typeface="Times New Roman" panose="02020603050405020304" pitchFamily="18" charset="0"/>
                        </a:rPr>
                        <a:t>95%</a:t>
                      </a:r>
                      <a:endParaRPr lang="en-US" sz="1400" i="1" dirty="0">
                        <a:latin typeface="Times New Roman" panose="02020603050405020304" pitchFamily="18" charset="0"/>
                        <a:cs typeface="Times New Roman" panose="02020603050405020304" pitchFamily="18" charset="0"/>
                      </a:endParaRP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621525148"/>
                  </a:ext>
                </a:extLst>
              </a:tr>
              <a:tr h="405946">
                <a:tc vMerge="1">
                  <a:txBody>
                    <a:bodyPr/>
                    <a:lstStyle/>
                    <a:p>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err="1" smtClean="0">
                          <a:latin typeface="Times New Roman" panose="02020603050405020304" pitchFamily="18" charset="0"/>
                          <a:cs typeface="Times New Roman" panose="02020603050405020304" pitchFamily="18" charset="0"/>
                        </a:rPr>
                        <a:t>Khách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Tra</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cứu</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sản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phẩm</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Loại</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sản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phẩm</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Đặt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hủy</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788133424"/>
                  </a:ext>
                </a:extLst>
              </a:tr>
              <a:tr h="636869">
                <a:tc vMerge="1">
                  <a:txBody>
                    <a:bodyPr/>
                    <a:lstStyle/>
                    <a:p>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err="1" smtClean="0">
                          <a:latin typeface="Times New Roman" panose="02020603050405020304" pitchFamily="18" charset="0"/>
                          <a:cs typeface="Times New Roman" panose="02020603050405020304" pitchFamily="18" charset="0"/>
                        </a:rPr>
                        <a:t>Quản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lý</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danh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mục</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Loại</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Loại</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Phụ</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Mặt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Khách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Nhà</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Sản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xuất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Nhân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viên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Phòng</a:t>
                      </a:r>
                      <a:r>
                        <a:rPr lang="en-US" sz="1600" baseline="0" dirty="0" smtClean="0">
                          <a:latin typeface="Times New Roman" panose="02020603050405020304" pitchFamily="18" charset="0"/>
                          <a:cs typeface="Times New Roman" panose="02020603050405020304" pitchFamily="18" charset="0"/>
                        </a:rPr>
                        <a:t> ban.</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791209623"/>
                  </a:ext>
                </a:extLst>
              </a:tr>
              <a:tr h="405946">
                <a:tc vMerge="1">
                  <a:txBody>
                    <a:bodyPr/>
                    <a:lstStyle/>
                    <a:p>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vi-VN" sz="1600" dirty="0" smtClean="0">
                          <a:latin typeface="Times New Roman" panose="02020603050405020304" pitchFamily="18" charset="0"/>
                          <a:cs typeface="Times New Roman" panose="02020603050405020304" pitchFamily="18" charset="0"/>
                        </a:rPr>
                        <a:t>Thiết kế, cài đặt cơ sở dữ liệu.</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156646063"/>
                  </a:ext>
                </a:extLst>
              </a:tr>
              <a:tr h="405946">
                <a:tc rowSpan="4">
                  <a:txBody>
                    <a:bodyPr/>
                    <a:lstStyle/>
                    <a:p>
                      <a:pPr algn="ctr"/>
                      <a:r>
                        <a:rPr lang="en-US" sz="1600" dirty="0" smtClean="0">
                          <a:latin typeface="Times New Roman" panose="02020603050405020304" pitchFamily="18" charset="0"/>
                          <a:cs typeface="Times New Roman" panose="02020603050405020304" pitchFamily="18" charset="0"/>
                        </a:rPr>
                        <a:t>Mai </a:t>
                      </a:r>
                      <a:r>
                        <a:rPr lang="en-US" sz="1600" dirty="0" err="1" smtClean="0">
                          <a:latin typeface="Times New Roman" panose="02020603050405020304" pitchFamily="18" charset="0"/>
                          <a:cs typeface="Times New Roman" panose="02020603050405020304" pitchFamily="18" charset="0"/>
                        </a:rPr>
                        <a:t>Thế</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Vinh</a:t>
                      </a: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vi-VN" sz="1600" dirty="0" smtClean="0">
                          <a:latin typeface="Times New Roman" panose="02020603050405020304" pitchFamily="18" charset="0"/>
                          <a:cs typeface="Times New Roman" panose="02020603050405020304" pitchFamily="18" charset="0"/>
                        </a:rPr>
                        <a:t>Nhân viên: Xử lý đơn hàng</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r>
                        <a:rPr lang="en-US" sz="1400" i="1" dirty="0" err="1" smtClean="0">
                          <a:effectLst/>
                          <a:latin typeface="Times New Roman" panose="02020603050405020304" pitchFamily="18" charset="0"/>
                          <a:cs typeface="Times New Roman" panose="02020603050405020304" pitchFamily="18" charset="0"/>
                        </a:rPr>
                        <a:t>Hiếu</a:t>
                      </a:r>
                      <a:r>
                        <a:rPr lang="en-US" sz="1400" i="1" baseline="0" dirty="0" smtClean="0">
                          <a:effectLst/>
                          <a:latin typeface="Times New Roman" panose="02020603050405020304" pitchFamily="18" charset="0"/>
                          <a:cs typeface="Times New Roman" panose="02020603050405020304" pitchFamily="18" charset="0"/>
                        </a:rPr>
                        <a:t> </a:t>
                      </a:r>
                      <a:r>
                        <a:rPr lang="en-US" sz="1400" i="1" baseline="0" dirty="0" err="1" smtClean="0">
                          <a:effectLst/>
                          <a:latin typeface="Times New Roman" panose="02020603050405020304" pitchFamily="18" charset="0"/>
                          <a:cs typeface="Times New Roman" panose="02020603050405020304" pitchFamily="18" charset="0"/>
                        </a:rPr>
                        <a:t>hỗ</a:t>
                      </a:r>
                      <a:r>
                        <a:rPr lang="en-US" sz="1400" i="1" baseline="0" dirty="0" smtClean="0">
                          <a:effectLst/>
                          <a:latin typeface="Times New Roman" panose="02020603050405020304" pitchFamily="18" charset="0"/>
                          <a:cs typeface="Times New Roman" panose="02020603050405020304" pitchFamily="18" charset="0"/>
                        </a:rPr>
                        <a:t> </a:t>
                      </a:r>
                      <a:r>
                        <a:rPr lang="en-US" sz="1400" i="1" baseline="0" dirty="0" err="1" smtClean="0">
                          <a:effectLst/>
                          <a:latin typeface="Times New Roman" panose="02020603050405020304" pitchFamily="18" charset="0"/>
                          <a:cs typeface="Times New Roman" panose="02020603050405020304" pitchFamily="18" charset="0"/>
                        </a:rPr>
                        <a:t>trợ</a:t>
                      </a: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53173827"/>
                  </a:ext>
                </a:extLst>
              </a:tr>
              <a:tr h="405946">
                <a:tc vMerge="1">
                  <a:txBody>
                    <a:bodyPr/>
                    <a:lstStyle/>
                    <a:p>
                      <a:pPr algn="ct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err="1" smtClean="0">
                          <a:latin typeface="Times New Roman" panose="02020603050405020304" pitchFamily="18" charset="0"/>
                          <a:cs typeface="Times New Roman" panose="02020603050405020304" pitchFamily="18" charset="0"/>
                        </a:rPr>
                        <a:t>Chức</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năng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chatbox</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giao</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tiếp</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với</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khách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r>
                        <a:rPr lang="en-US" sz="1400" i="1" dirty="0" err="1" smtClean="0">
                          <a:effectLst/>
                          <a:latin typeface="Times New Roman" panose="02020603050405020304" pitchFamily="18" charset="0"/>
                          <a:cs typeface="Times New Roman" panose="02020603050405020304" pitchFamily="18" charset="0"/>
                        </a:rPr>
                        <a:t>Hiếu</a:t>
                      </a:r>
                      <a:r>
                        <a:rPr lang="en-US" sz="1400" i="1" baseline="0" dirty="0" smtClean="0">
                          <a:effectLst/>
                          <a:latin typeface="Times New Roman" panose="02020603050405020304" pitchFamily="18" charset="0"/>
                          <a:cs typeface="Times New Roman" panose="02020603050405020304" pitchFamily="18" charset="0"/>
                        </a:rPr>
                        <a:t> </a:t>
                      </a:r>
                      <a:r>
                        <a:rPr lang="en-US" sz="1400" i="1" baseline="0" dirty="0" err="1" smtClean="0">
                          <a:effectLst/>
                          <a:latin typeface="Times New Roman" panose="02020603050405020304" pitchFamily="18" charset="0"/>
                          <a:cs typeface="Times New Roman" panose="02020603050405020304" pitchFamily="18" charset="0"/>
                        </a:rPr>
                        <a:t>hỗ</a:t>
                      </a:r>
                      <a:r>
                        <a:rPr lang="en-US" sz="1400" i="1" baseline="0" dirty="0" smtClean="0">
                          <a:effectLst/>
                          <a:latin typeface="Times New Roman" panose="02020603050405020304" pitchFamily="18" charset="0"/>
                          <a:cs typeface="Times New Roman" panose="02020603050405020304" pitchFamily="18" charset="0"/>
                        </a:rPr>
                        <a:t> </a:t>
                      </a:r>
                      <a:r>
                        <a:rPr lang="en-US" sz="1400" i="1" baseline="0" dirty="0" err="1" smtClean="0">
                          <a:effectLst/>
                          <a:latin typeface="Times New Roman" panose="02020603050405020304" pitchFamily="18" charset="0"/>
                          <a:cs typeface="Times New Roman" panose="02020603050405020304" pitchFamily="18" charset="0"/>
                        </a:rPr>
                        <a:t>trợ</a:t>
                      </a: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912456867"/>
                  </a:ext>
                </a:extLst>
              </a:tr>
              <a:tr h="636869">
                <a:tc vMerge="1">
                  <a:txBody>
                    <a:bodyPr/>
                    <a:lstStyle/>
                    <a:p>
                      <a:endParaRPr lang="en-US"/>
                    </a:p>
                  </a:txBody>
                  <a:tcPr/>
                </a:tc>
                <a:tc>
                  <a:txBody>
                    <a:bodyPr/>
                    <a:lstStyle/>
                    <a:p>
                      <a:r>
                        <a:rPr lang="en-US" sz="1600" dirty="0" err="1" smtClean="0">
                          <a:latin typeface="Times New Roman" panose="02020603050405020304" pitchFamily="18" charset="0"/>
                          <a:cs typeface="Times New Roman" panose="02020603050405020304" pitchFamily="18" charset="0"/>
                        </a:rPr>
                        <a:t>Quản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lý</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kho</a:t>
                      </a:r>
                      <a:r>
                        <a:rPr lang="en-US" sz="1600" dirty="0" smtClean="0">
                          <a:latin typeface="Times New Roman" panose="02020603050405020304" pitchFamily="18" charset="0"/>
                          <a:cs typeface="Times New Roman" panose="02020603050405020304" pitchFamily="18" charset="0"/>
                        </a:rPr>
                        <a:t>: Q</a:t>
                      </a:r>
                      <a:r>
                        <a:rPr lang="vi-VN" sz="1600" dirty="0" smtClean="0">
                          <a:latin typeface="Times New Roman" panose="02020603050405020304" pitchFamily="18" charset="0"/>
                          <a:cs typeface="Times New Roman" panose="02020603050405020304" pitchFamily="18" charset="0"/>
                        </a:rPr>
                        <a:t>uản lý vị trí lưu trữ sản phẩm trên ngăn kệ</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Nhập</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kho</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Xuất</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kho</a:t>
                      </a:r>
                      <a:r>
                        <a:rPr lang="en-US" sz="1600" baseline="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Cảnh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báo</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sản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phẩm</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sắp</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hết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hạn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sử</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dụng</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50%</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32319223"/>
                  </a:ext>
                </a:extLst>
              </a:tr>
              <a:tr h="405946">
                <a:tc vMerge="1">
                  <a:txBody>
                    <a:bodyPr/>
                    <a:lstStyle/>
                    <a:p>
                      <a:pPr algn="ct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err="1" smtClean="0">
                          <a:latin typeface="Times New Roman" panose="02020603050405020304" pitchFamily="18" charset="0"/>
                          <a:cs typeface="Times New Roman" panose="02020603050405020304" pitchFamily="18" charset="0"/>
                        </a:rPr>
                        <a:t>Khảo</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sát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phân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tích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thiết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kế</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hệ</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thống</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017844546"/>
                  </a:ext>
                </a:extLst>
              </a:tr>
              <a:tr h="405946">
                <a:tc rowSpan="4">
                  <a:txBody>
                    <a:bodyPr/>
                    <a:lstStyle/>
                    <a:p>
                      <a:pPr algn="ctr"/>
                      <a:r>
                        <a:rPr lang="en-US" sz="1600" dirty="0" err="1" smtClean="0">
                          <a:latin typeface="Times New Roman" panose="02020603050405020304" pitchFamily="18" charset="0"/>
                          <a:cs typeface="Times New Roman" panose="02020603050405020304" pitchFamily="18" charset="0"/>
                        </a:rPr>
                        <a:t>Nguyễn</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Hồ</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Phúc</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Thịnh</a:t>
                      </a: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err="1" smtClean="0">
                          <a:latin typeface="Times New Roman" panose="02020603050405020304" pitchFamily="18" charset="0"/>
                          <a:cs typeface="Times New Roman" panose="02020603050405020304" pitchFamily="18" charset="0"/>
                        </a:rPr>
                        <a:t>Khảo</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sát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phân</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tích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thiết</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kế</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hệ</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thống</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833785228"/>
                  </a:ext>
                </a:extLst>
              </a:tr>
              <a:tr h="405946">
                <a:tc vMerge="1">
                  <a:txBody>
                    <a:bodyPr/>
                    <a:lstStyle/>
                    <a:p>
                      <a:pPr algn="ct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err="1" smtClean="0">
                          <a:latin typeface="Times New Roman" panose="02020603050405020304" pitchFamily="18" charset="0"/>
                          <a:cs typeface="Times New Roman" panose="02020603050405020304" pitchFamily="18" charset="0"/>
                        </a:rPr>
                        <a:t>Thanh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toán</a:t>
                      </a:r>
                      <a:r>
                        <a:rPr lang="en-US" sz="1600" dirty="0" smtClean="0">
                          <a:latin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cs typeface="Times New Roman" panose="02020603050405020304" pitchFamily="18" charset="0"/>
                        </a:rPr>
                        <a:t>online</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03565047"/>
                  </a:ext>
                </a:extLst>
              </a:tr>
              <a:tr h="405946">
                <a:tc vMerge="1">
                  <a:txBody>
                    <a:bodyPr/>
                    <a:lstStyle/>
                    <a:p>
                      <a:endParaRPr lang="en-US"/>
                    </a:p>
                  </a:txBody>
                  <a:tcPr/>
                </a:tc>
                <a:tc>
                  <a:txBody>
                    <a:bodyPr/>
                    <a:lstStyle/>
                    <a:p>
                      <a:r>
                        <a:rPr lang="en-US" sz="1600" dirty="0" err="1" smtClean="0">
                          <a:latin typeface="Times New Roman" panose="02020603050405020304" pitchFamily="18" charset="0"/>
                          <a:cs typeface="Times New Roman" panose="02020603050405020304" pitchFamily="18" charset="0"/>
                        </a:rPr>
                        <a:t>Nhân</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viên</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giao</a:t>
                      </a:r>
                      <a:r>
                        <a:rPr lang="en-US" sz="1600" baseline="0" dirty="0" smtClean="0">
                          <a:latin typeface="Times New Roman" panose="02020603050405020304" pitchFamily="18" charset="0"/>
                          <a:cs typeface="Times New Roman" panose="02020603050405020304" pitchFamily="18" charset="0"/>
                        </a:rPr>
                        <a:t> </a:t>
                      </a:r>
                      <a:r>
                        <a:rPr lang="en-US" sz="1600" baseline="0" dirty="0" err="1" smtClean="0">
                          <a:latin typeface="Times New Roman" panose="02020603050405020304" pitchFamily="18" charset="0"/>
                          <a:cs typeface="Times New Roman" panose="02020603050405020304" pitchFamily="18" charset="0"/>
                        </a:rPr>
                        <a:t>hàng</a:t>
                      </a:r>
                      <a:endParaRPr lang="en-US" sz="1600" dirty="0" smtClean="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0%</a:t>
                      </a:r>
                      <a:endParaRPr lang="en-US" sz="1400" i="1" dirty="0" smtClean="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err="1" smtClean="0">
                          <a:effectLst/>
                          <a:latin typeface="Times New Roman" panose="02020603050405020304" pitchFamily="18" charset="0"/>
                          <a:cs typeface="Times New Roman" panose="02020603050405020304" pitchFamily="18" charset="0"/>
                        </a:rPr>
                        <a:t>Hiếu</a:t>
                      </a:r>
                      <a:r>
                        <a:rPr lang="en-US" sz="1400" i="1" baseline="0" dirty="0" smtClean="0">
                          <a:effectLst/>
                          <a:latin typeface="Times New Roman" panose="02020603050405020304" pitchFamily="18" charset="0"/>
                          <a:cs typeface="Times New Roman" panose="02020603050405020304" pitchFamily="18" charset="0"/>
                        </a:rPr>
                        <a:t> </a:t>
                      </a:r>
                      <a:r>
                        <a:rPr lang="en-US" sz="1400" i="1" baseline="0" dirty="0" err="1" smtClean="0">
                          <a:effectLst/>
                          <a:latin typeface="Times New Roman" panose="02020603050405020304" pitchFamily="18" charset="0"/>
                          <a:cs typeface="Times New Roman" panose="02020603050405020304" pitchFamily="18" charset="0"/>
                        </a:rPr>
                        <a:t>hỗ</a:t>
                      </a:r>
                      <a:r>
                        <a:rPr lang="en-US" sz="1400" i="1" baseline="0" dirty="0" smtClean="0">
                          <a:effectLst/>
                          <a:latin typeface="Times New Roman" panose="02020603050405020304" pitchFamily="18" charset="0"/>
                          <a:cs typeface="Times New Roman" panose="02020603050405020304" pitchFamily="18" charset="0"/>
                        </a:rPr>
                        <a:t> </a:t>
                      </a:r>
                      <a:r>
                        <a:rPr lang="en-US" sz="1400" i="1" baseline="0" dirty="0" err="1" smtClean="0">
                          <a:effectLst/>
                          <a:latin typeface="Times New Roman" panose="02020603050405020304" pitchFamily="18" charset="0"/>
                          <a:cs typeface="Times New Roman" panose="02020603050405020304" pitchFamily="18" charset="0"/>
                        </a:rPr>
                        <a:t>trợ</a:t>
                      </a:r>
                      <a:endParaRPr lang="en-US" sz="1400" i="1" dirty="0" smtClean="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134360585"/>
                  </a:ext>
                </a:extLst>
              </a:tr>
              <a:tr h="636869">
                <a:tc vMerge="1">
                  <a:txBody>
                    <a:bodyPr/>
                    <a:lstStyle/>
                    <a:p>
                      <a:pPr algn="ct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vi-VN" sz="1600" dirty="0" smtClean="0">
                          <a:latin typeface="Times New Roman" panose="02020603050405020304" pitchFamily="18" charset="0"/>
                          <a:cs typeface="Times New Roman" panose="02020603050405020304" pitchFamily="18" charset="0"/>
                        </a:rPr>
                        <a:t>Thống kê số lượng bán theo ngày, tuần của từng loại</a:t>
                      </a:r>
                      <a:r>
                        <a:rPr lang="en-US" sz="1600" dirty="0" smtClean="0">
                          <a:latin typeface="Times New Roman" panose="02020603050405020304" pitchFamily="18" charset="0"/>
                          <a:cs typeface="Times New Roman" panose="02020603050405020304" pitchFamily="18" charset="0"/>
                        </a:rPr>
                        <a:t> </a:t>
                      </a:r>
                      <a:r>
                        <a:rPr lang="vi-VN" sz="1600" dirty="0" smtClean="0">
                          <a:latin typeface="Times New Roman" panose="02020603050405020304" pitchFamily="18" charset="0"/>
                          <a:cs typeface="Times New Roman" panose="02020603050405020304" pitchFamily="18" charset="0"/>
                        </a:rPr>
                        <a:t>mặt 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loại</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khách</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hàng</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tiêu</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thụ</a:t>
                      </a:r>
                      <a:r>
                        <a:rPr lang="en-US" sz="1600" dirty="0" smtClean="0">
                          <a:latin typeface="Times New Roman" panose="02020603050405020304" pitchFamily="18" charset="0"/>
                          <a:cs typeface="Times New Roman" panose="02020603050405020304" pitchFamily="18" charset="0"/>
                        </a:rPr>
                        <a:t>,</a:t>
                      </a:r>
                      <a:r>
                        <a:rPr lang="en-US" sz="1600" baseline="0" dirty="0" smtClean="0">
                          <a:latin typeface="Times New Roman" panose="02020603050405020304" pitchFamily="18" charset="0"/>
                          <a:cs typeface="Times New Roman" panose="02020603050405020304" pitchFamily="18" charset="0"/>
                        </a:rPr>
                        <a:t> </a:t>
                      </a:r>
                      <a:r>
                        <a:rPr lang="vi-VN" sz="1600" dirty="0" smtClean="0">
                          <a:latin typeface="Times New Roman" panose="02020603050405020304" pitchFamily="18" charset="0"/>
                          <a:cs typeface="Times New Roman" panose="02020603050405020304" pitchFamily="18" charset="0"/>
                        </a:rPr>
                        <a:t>số lượng khách hàng mới/cũ theo từng năm.</a:t>
                      </a:r>
                      <a:endParaRPr lang="en-US" sz="1600" dirty="0">
                        <a:latin typeface="Times New Roman" panose="02020603050405020304" pitchFamily="18" charset="0"/>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i="1" dirty="0" smtClean="0">
                          <a:latin typeface="Times New Roman" panose="02020603050405020304" pitchFamily="18" charset="0"/>
                          <a:cs typeface="Times New Roman" panose="02020603050405020304" pitchFamily="18" charset="0"/>
                        </a:rPr>
                        <a:t>95%</a:t>
                      </a:r>
                    </a:p>
                  </a:txBody>
                  <a:tcPr anchor="ctr"/>
                </a:tc>
                <a:tc>
                  <a:txBody>
                    <a:bodyPr/>
                    <a:lstStyle/>
                    <a:p>
                      <a:pPr algn="ctr"/>
                      <a:endParaRPr lang="en-US" sz="1400" i="1"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49521722"/>
                  </a:ext>
                </a:extLst>
              </a:tr>
            </a:tbl>
          </a:graphicData>
        </a:graphic>
      </p:graphicFrame>
      <p:sp>
        <p:nvSpPr>
          <p:cNvPr id="3" name="Slide Number Placeholder 2"/>
          <p:cNvSpPr>
            <a:spLocks noGrp="1"/>
          </p:cNvSpPr>
          <p:nvPr>
            <p:ph type="sldNum" sz="quarter" idx="12"/>
          </p:nvPr>
        </p:nvSpPr>
        <p:spPr>
          <a:xfrm>
            <a:off x="11686443" y="0"/>
            <a:ext cx="505557" cy="365125"/>
          </a:xfrm>
        </p:spPr>
        <p:txBody>
          <a:bodyPr/>
          <a:lstStyle/>
          <a:p>
            <a:fld id="{D379440A-2DED-3643-ADED-9B5C83E7D828}" type="slidenum">
              <a:rPr lang="en-VN" smtClean="0"/>
              <a:pPr/>
              <a:t>1</a:t>
            </a:fld>
            <a:endParaRPr lang="en-VN" dirty="0"/>
          </a:p>
        </p:txBody>
      </p:sp>
    </p:spTree>
    <p:extLst>
      <p:ext uri="{BB962C8B-B14F-4D97-AF65-F5344CB8AC3E}">
        <p14:creationId xmlns:p14="http://schemas.microsoft.com/office/powerpoint/2010/main" val="252899587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55374"/>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Thiết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Kế</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Cơ</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Sở</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Dữ</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Liệu</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1026" name="Picture 1"/>
          <p:cNvPicPr>
            <a:picLocks noChangeAspect="1" noChangeArrowheads="1"/>
          </p:cNvPicPr>
          <p:nvPr/>
        </p:nvPicPr>
        <p:blipFill rotWithShape="1">
          <a:blip r:embed="rId3">
            <a:extLst>
              <a:ext uri="{28A0092B-C50C-407E-A947-70E740481C1C}">
                <a14:useLocalDpi xmlns:a14="http://schemas.microsoft.com/office/drawing/2010/main" val="0"/>
              </a:ext>
            </a:extLst>
          </a:blip>
          <a:srcRect l="957" t="4643" r="584" b="1372"/>
          <a:stretch/>
        </p:blipFill>
        <p:spPr bwMode="auto">
          <a:xfrm>
            <a:off x="830424" y="712586"/>
            <a:ext cx="10151706" cy="5647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4677415" y="6317124"/>
            <a:ext cx="2457724" cy="369332"/>
          </a:xfrm>
          <a:prstGeom prst="rect">
            <a:avLst/>
          </a:prstGeom>
        </p:spPr>
        <p:txBody>
          <a:bodyPr wrap="none">
            <a:spAutoFit/>
          </a:bodyPr>
          <a:lstStyle/>
          <a:p>
            <a:r>
              <a:rPr lang="en-US" dirty="0" err="1">
                <a:latin typeface="Times New Roman" panose="02020603050405020304" pitchFamily="18" charset="0"/>
                <a:ea typeface="SimSun" panose="02010600030101010101" pitchFamily="2" charset="-122"/>
              </a:rPr>
              <a:t>Mô</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hình</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dữ</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liệu</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quan</a:t>
            </a:r>
            <a:r>
              <a:rPr lang="en-US" dirty="0">
                <a:latin typeface="Times New Roman" panose="02020603050405020304" pitchFamily="18" charset="0"/>
                <a:ea typeface="SimSun" panose="02010600030101010101" pitchFamily="2" charset="-122"/>
              </a:rPr>
              <a:t> </a:t>
            </a:r>
            <a:r>
              <a:rPr lang="en-US" dirty="0" err="1">
                <a:latin typeface="Times New Roman" panose="02020603050405020304" pitchFamily="18" charset="0"/>
                <a:ea typeface="SimSun" panose="02010600030101010101" pitchFamily="2" charset="-122"/>
              </a:rPr>
              <a:t>hệ</a:t>
            </a:r>
            <a:endParaRPr lang="en-US" dirty="0"/>
          </a:p>
        </p:txBody>
      </p:sp>
      <p:sp>
        <p:nvSpPr>
          <p:cNvPr id="3" name="Slide Number Placeholder 2"/>
          <p:cNvSpPr>
            <a:spLocks noGrp="1"/>
          </p:cNvSpPr>
          <p:nvPr>
            <p:ph type="sldNum" sz="quarter" idx="12"/>
          </p:nvPr>
        </p:nvSpPr>
        <p:spPr>
          <a:xfrm>
            <a:off x="11686443" y="12562"/>
            <a:ext cx="505557" cy="365125"/>
          </a:xfrm>
        </p:spPr>
        <p:txBody>
          <a:bodyPr/>
          <a:lstStyle/>
          <a:p>
            <a:fld id="{D379440A-2DED-3643-ADED-9B5C83E7D828}" type="slidenum">
              <a:rPr lang="en-VN" smtClean="0"/>
              <a:pPr/>
              <a:t>19</a:t>
            </a:fld>
            <a:endParaRPr lang="en-VN" dirty="0"/>
          </a:p>
        </p:txBody>
      </p:sp>
    </p:spTree>
    <p:extLst>
      <p:ext uri="{BB962C8B-B14F-4D97-AF65-F5344CB8AC3E}">
        <p14:creationId xmlns:p14="http://schemas.microsoft.com/office/powerpoint/2010/main" val="35636401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55374"/>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Thiết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Kế</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Giao</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Diện</a:t>
            </a:r>
            <a:endParaRPr lang="en-US" sz="3000" b="1" dirty="0">
              <a:solidFill>
                <a:schemeClr val="accent5"/>
              </a:solidFill>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3"/>
          <a:stretch>
            <a:fillRect/>
          </a:stretch>
        </p:blipFill>
        <p:spPr>
          <a:xfrm>
            <a:off x="869079" y="755374"/>
            <a:ext cx="10654366" cy="5580859"/>
          </a:xfrm>
          <a:prstGeom prst="rect">
            <a:avLst/>
          </a:prstGeom>
        </p:spPr>
      </p:pic>
      <p:sp>
        <p:nvSpPr>
          <p:cNvPr id="3" name="TextBox 2"/>
          <p:cNvSpPr txBox="1"/>
          <p:nvPr/>
        </p:nvSpPr>
        <p:spPr>
          <a:xfrm>
            <a:off x="4857562" y="6336233"/>
            <a:ext cx="2677400" cy="369332"/>
          </a:xfrm>
          <a:prstGeom prst="rect">
            <a:avLst/>
          </a:prstGeom>
          <a:noFill/>
        </p:spPr>
        <p:txBody>
          <a:bodyPr wrap="none" rtlCol="0">
            <a:spAutoFit/>
          </a:bodyPr>
          <a:lstStyle/>
          <a:p>
            <a:r>
              <a:rPr lang="en-US" dirty="0" err="1" smtClean="0"/>
              <a:t>Giao</a:t>
            </a:r>
            <a:r>
              <a:rPr lang="en-US" dirty="0" smtClean="0"/>
              <a:t> </a:t>
            </a:r>
            <a:r>
              <a:rPr lang="en-US" dirty="0" err="1" smtClean="0"/>
              <a:t>diện</a:t>
            </a:r>
            <a:r>
              <a:rPr lang="en-US" dirty="0" smtClean="0"/>
              <a:t> </a:t>
            </a:r>
            <a:r>
              <a:rPr lang="en-US" dirty="0" err="1" smtClean="0"/>
              <a:t>trang</a:t>
            </a:r>
            <a:r>
              <a:rPr lang="en-US" dirty="0" smtClean="0"/>
              <a:t> </a:t>
            </a:r>
            <a:r>
              <a:rPr lang="en-US" dirty="0" err="1" smtClean="0"/>
              <a:t>đăng</a:t>
            </a:r>
            <a:r>
              <a:rPr lang="en-US" dirty="0" smtClean="0"/>
              <a:t> </a:t>
            </a:r>
            <a:r>
              <a:rPr lang="en-US" dirty="0" err="1" smtClean="0"/>
              <a:t>nhập</a:t>
            </a:r>
            <a:endParaRPr lang="en-US" dirty="0"/>
          </a:p>
        </p:txBody>
      </p:sp>
      <p:sp>
        <p:nvSpPr>
          <p:cNvPr id="5" name="Slide Number Placeholder 4"/>
          <p:cNvSpPr>
            <a:spLocks noGrp="1"/>
          </p:cNvSpPr>
          <p:nvPr>
            <p:ph type="sldNum" sz="quarter" idx="12"/>
          </p:nvPr>
        </p:nvSpPr>
        <p:spPr>
          <a:xfrm>
            <a:off x="11686443" y="0"/>
            <a:ext cx="505557" cy="365125"/>
          </a:xfrm>
        </p:spPr>
        <p:txBody>
          <a:bodyPr/>
          <a:lstStyle/>
          <a:p>
            <a:fld id="{D379440A-2DED-3643-ADED-9B5C83E7D828}" type="slidenum">
              <a:rPr lang="en-VN" smtClean="0"/>
              <a:pPr/>
              <a:t>20</a:t>
            </a:fld>
            <a:endParaRPr lang="en-VN" dirty="0"/>
          </a:p>
        </p:txBody>
      </p:sp>
    </p:spTree>
    <p:extLst>
      <p:ext uri="{BB962C8B-B14F-4D97-AF65-F5344CB8AC3E}">
        <p14:creationId xmlns:p14="http://schemas.microsoft.com/office/powerpoint/2010/main" val="14139572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55374"/>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Thiết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Kế</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Giao</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Diện</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3" name="TextBox 2"/>
          <p:cNvSpPr txBox="1"/>
          <p:nvPr/>
        </p:nvSpPr>
        <p:spPr>
          <a:xfrm>
            <a:off x="4857562" y="6336233"/>
            <a:ext cx="2508572" cy="369332"/>
          </a:xfrm>
          <a:prstGeom prst="rect">
            <a:avLst/>
          </a:prstGeom>
          <a:noFill/>
        </p:spPr>
        <p:txBody>
          <a:bodyPr wrap="none" rtlCol="0">
            <a:spAutoFit/>
          </a:bodyPr>
          <a:lstStyle/>
          <a:p>
            <a:r>
              <a:rPr lang="en-US" dirty="0" err="1" smtClean="0"/>
              <a:t>Giao</a:t>
            </a:r>
            <a:r>
              <a:rPr lang="en-US" dirty="0" smtClean="0"/>
              <a:t> </a:t>
            </a:r>
            <a:r>
              <a:rPr lang="en-US" dirty="0" err="1" smtClean="0"/>
              <a:t>diện</a:t>
            </a:r>
            <a:r>
              <a:rPr lang="en-US" dirty="0" smtClean="0"/>
              <a:t> </a:t>
            </a:r>
            <a:r>
              <a:rPr lang="en-US" dirty="0" err="1" smtClean="0"/>
              <a:t>trang</a:t>
            </a:r>
            <a:r>
              <a:rPr lang="en-US" dirty="0" smtClean="0"/>
              <a:t> </a:t>
            </a:r>
            <a:r>
              <a:rPr lang="en-US" dirty="0" err="1" smtClean="0"/>
              <a:t>đặt</a:t>
            </a:r>
            <a:r>
              <a:rPr lang="en-US" dirty="0" smtClean="0"/>
              <a:t> </a:t>
            </a:r>
            <a:r>
              <a:rPr lang="en-US" dirty="0" err="1" smtClean="0"/>
              <a:t>hàng</a:t>
            </a:r>
            <a:endParaRPr lang="en-US" dirty="0"/>
          </a:p>
        </p:txBody>
      </p:sp>
      <p:pic>
        <p:nvPicPr>
          <p:cNvPr id="5" name="Picture 4"/>
          <p:cNvPicPr>
            <a:picLocks noChangeAspect="1"/>
          </p:cNvPicPr>
          <p:nvPr/>
        </p:nvPicPr>
        <p:blipFill>
          <a:blip r:embed="rId3"/>
          <a:stretch>
            <a:fillRect/>
          </a:stretch>
        </p:blipFill>
        <p:spPr>
          <a:xfrm>
            <a:off x="3235729" y="759078"/>
            <a:ext cx="5921066" cy="5577155"/>
          </a:xfrm>
          <a:prstGeom prst="rect">
            <a:avLst/>
          </a:prstGeom>
        </p:spPr>
      </p:pic>
      <p:sp>
        <p:nvSpPr>
          <p:cNvPr id="6" name="Slide Number Placeholder 5"/>
          <p:cNvSpPr>
            <a:spLocks noGrp="1"/>
          </p:cNvSpPr>
          <p:nvPr>
            <p:ph type="sldNum" sz="quarter" idx="12"/>
          </p:nvPr>
        </p:nvSpPr>
        <p:spPr>
          <a:xfrm>
            <a:off x="11686443" y="-3704"/>
            <a:ext cx="505557" cy="365125"/>
          </a:xfrm>
        </p:spPr>
        <p:txBody>
          <a:bodyPr/>
          <a:lstStyle/>
          <a:p>
            <a:fld id="{D379440A-2DED-3643-ADED-9B5C83E7D828}" type="slidenum">
              <a:rPr lang="en-VN" smtClean="0"/>
              <a:pPr/>
              <a:t>21</a:t>
            </a:fld>
            <a:endParaRPr lang="en-VN" dirty="0"/>
          </a:p>
        </p:txBody>
      </p:sp>
    </p:spTree>
    <p:extLst>
      <p:ext uri="{BB962C8B-B14F-4D97-AF65-F5344CB8AC3E}">
        <p14:creationId xmlns:p14="http://schemas.microsoft.com/office/powerpoint/2010/main" val="161508578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891485" y="1968158"/>
            <a:ext cx="10515600" cy="2852737"/>
          </a:xfrm>
        </p:spPr>
        <p:txBody>
          <a:bodyPr/>
          <a:lstStyle/>
          <a:p>
            <a:r>
              <a:rPr lang="en-US" b="1" dirty="0" smtClean="0">
                <a:latin typeface="Times New Roman" panose="02020603050405020304" pitchFamily="18" charset="0"/>
                <a:cs typeface="Times New Roman" panose="02020603050405020304" pitchFamily="18" charset="0"/>
              </a:rPr>
              <a:t>5. </a:t>
            </a:r>
            <a:r>
              <a:rPr lang="en-US" b="1" dirty="0" err="1" smtClean="0">
                <a:latin typeface="Times New Roman" panose="02020603050405020304" pitchFamily="18" charset="0"/>
                <a:cs typeface="Times New Roman" panose="02020603050405020304" pitchFamily="18" charset="0"/>
              </a:rPr>
              <a:t>KẾT</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LUẬN</a:t>
            </a:r>
            <a:endParaRPr lang="en-US"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22</a:t>
            </a:fld>
            <a:endParaRPr lang="en-VN" dirty="0"/>
          </a:p>
        </p:txBody>
      </p:sp>
    </p:spTree>
    <p:extLst>
      <p:ext uri="{BB962C8B-B14F-4D97-AF65-F5344CB8AC3E}">
        <p14:creationId xmlns:p14="http://schemas.microsoft.com/office/powerpoint/2010/main" val="195683836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703957"/>
            <a:ext cx="12192000" cy="6001643"/>
          </a:xfrm>
          <a:prstGeom prst="rect">
            <a:avLst/>
          </a:prstGeom>
          <a:noFill/>
        </p:spPr>
        <p:txBody>
          <a:bodyPr wrap="square" rtlCol="0">
            <a:spAutoFit/>
          </a:bodyPr>
          <a:lstStyle/>
          <a:p>
            <a:r>
              <a:rPr lang="vi-VN" sz="3400" i="1" dirty="0" smtClean="0">
                <a:latin typeface="+mj-lt"/>
              </a:rPr>
              <a:t>Kết </a:t>
            </a:r>
            <a:r>
              <a:rPr lang="vi-VN" sz="3400" i="1" dirty="0">
                <a:latin typeface="+mj-lt"/>
              </a:rPr>
              <a:t>quả đạt được từ dự án</a:t>
            </a:r>
            <a:r>
              <a:rPr lang="vi-VN" sz="3400" i="1" dirty="0" smtClean="0">
                <a:latin typeface="+mj-lt"/>
              </a:rPr>
              <a:t>:</a:t>
            </a:r>
            <a:r>
              <a:rPr lang="en-US" sz="3400" i="1" dirty="0" smtClean="0">
                <a:latin typeface="+mj-lt"/>
              </a:rPr>
              <a:t/>
            </a:r>
            <a:br>
              <a:rPr lang="en-US" sz="3400" i="1" dirty="0" smtClean="0">
                <a:latin typeface="+mj-lt"/>
              </a:rPr>
            </a:br>
            <a:endParaRPr lang="vi-VN" sz="3400" i="1" dirty="0">
              <a:latin typeface="+mj-lt"/>
            </a:endParaRPr>
          </a:p>
          <a:p>
            <a:r>
              <a:rPr lang="en-US" sz="3200" i="1" dirty="0" smtClean="0">
                <a:latin typeface="Times New Roman" panose="02020603050405020304" pitchFamily="18" charset="0"/>
                <a:cs typeface="Times New Roman" panose="02020603050405020304" pitchFamily="18" charset="0"/>
              </a:rPr>
              <a:t>1. </a:t>
            </a:r>
            <a:r>
              <a:rPr lang="vi-VN" sz="3200" i="1" dirty="0" smtClean="0">
                <a:latin typeface="Times New Roman" panose="02020603050405020304" pitchFamily="18" charset="0"/>
                <a:cs typeface="Times New Roman" panose="02020603050405020304" pitchFamily="18" charset="0"/>
              </a:rPr>
              <a:t>Các chức năng chính:</a:t>
            </a:r>
            <a:r>
              <a:rPr lang="vi-VN" sz="2800" i="1" dirty="0">
                <a:latin typeface="+mj-lt"/>
              </a:rPr>
              <a:t/>
            </a:r>
            <a:br>
              <a:rPr lang="vi-VN" sz="2800" i="1" dirty="0">
                <a:latin typeface="+mj-lt"/>
              </a:rPr>
            </a:br>
            <a:r>
              <a:rPr lang="en-US" sz="2800" i="1" dirty="0" smtClean="0">
                <a:latin typeface="+mj-lt"/>
              </a:rPr>
              <a:t>	</a:t>
            </a:r>
            <a:r>
              <a:rPr lang="en-US" sz="2800" dirty="0" smtClean="0">
                <a:latin typeface="Times New Roman" panose="02020603050405020304" pitchFamily="18" charset="0"/>
                <a:cs typeface="Times New Roman" panose="02020603050405020304" pitchFamily="18" charset="0"/>
              </a:rPr>
              <a:t>- </a:t>
            </a:r>
            <a:r>
              <a:rPr lang="vi-VN" sz="2800" dirty="0" smtClean="0">
                <a:latin typeface="Times New Roman" panose="02020603050405020304" pitchFamily="18" charset="0"/>
                <a:cs typeface="Times New Roman" panose="02020603050405020304" pitchFamily="18" charset="0"/>
              </a:rPr>
              <a:t>Đăng nhập, đăng xuất, đổi mật khẩu: Đảm bảo an toàn và bảo mật.</a:t>
            </a:r>
            <a:br>
              <a:rPr lang="vi-VN" sz="2800" dirty="0" smtClean="0">
                <a:latin typeface="Times New Roman" panose="02020603050405020304" pitchFamily="18" charset="0"/>
                <a:cs typeface="Times New Roman" panose="02020603050405020304" pitchFamily="18" charset="0"/>
              </a:rPr>
            </a:br>
            <a:r>
              <a:rPr lang="en-US" sz="2800" dirty="0" smtClean="0">
                <a:latin typeface="Times New Roman" panose="02020603050405020304" pitchFamily="18" charset="0"/>
                <a:cs typeface="Times New Roman" panose="02020603050405020304" pitchFamily="18" charset="0"/>
              </a:rPr>
              <a:t>	- </a:t>
            </a:r>
            <a:r>
              <a:rPr lang="vi-VN" sz="2800" dirty="0" smtClean="0">
                <a:latin typeface="Times New Roman" panose="02020603050405020304" pitchFamily="18" charset="0"/>
                <a:cs typeface="Times New Roman" panose="02020603050405020304" pitchFamily="18" charset="0"/>
              </a:rPr>
              <a:t>Quản trị người dùng: Quản lý tài khoản, vai trò, quyền hạn.</a:t>
            </a:r>
            <a:br>
              <a:rPr lang="vi-VN" sz="2800" dirty="0" smtClean="0">
                <a:latin typeface="Times New Roman" panose="02020603050405020304" pitchFamily="18" charset="0"/>
                <a:cs typeface="Times New Roman" panose="02020603050405020304" pitchFamily="18" charset="0"/>
              </a:rPr>
            </a:br>
            <a:r>
              <a:rPr lang="en-US" sz="2800" dirty="0" smtClean="0">
                <a:latin typeface="Times New Roman" panose="02020603050405020304" pitchFamily="18" charset="0"/>
                <a:cs typeface="Times New Roman" panose="02020603050405020304" pitchFamily="18" charset="0"/>
              </a:rPr>
              <a:t>	- </a:t>
            </a:r>
            <a:r>
              <a:rPr lang="vi-VN" sz="2800" dirty="0" smtClean="0">
                <a:latin typeface="Times New Roman" panose="02020603050405020304" pitchFamily="18" charset="0"/>
                <a:cs typeface="Times New Roman" panose="02020603050405020304" pitchFamily="18" charset="0"/>
              </a:rPr>
              <a:t>Quản lý danh mục: Loại hàng, mặt hàng, khách hàng, nhân viên, phòng ban.</a:t>
            </a:r>
            <a:br>
              <a:rPr lang="vi-VN" sz="2800" dirty="0" smtClean="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	</a:t>
            </a:r>
            <a:r>
              <a:rPr lang="en-US" sz="2800" dirty="0" smtClean="0">
                <a:latin typeface="Times New Roman" panose="02020603050405020304" pitchFamily="18" charset="0"/>
                <a:cs typeface="Times New Roman" panose="02020603050405020304" pitchFamily="18" charset="0"/>
              </a:rPr>
              <a:t>- </a:t>
            </a:r>
            <a:r>
              <a:rPr lang="vi-VN" sz="2800" dirty="0" smtClean="0">
                <a:latin typeface="Times New Roman" panose="02020603050405020304" pitchFamily="18" charset="0"/>
                <a:cs typeface="Times New Roman" panose="02020603050405020304" pitchFamily="18" charset="0"/>
              </a:rPr>
              <a:t>Khách hàng tra cứu sản phẩm: Tìm kiếm linh hoạt theo tên, loại, loại phụ.</a:t>
            </a:r>
            <a:br>
              <a:rPr lang="vi-VN" sz="2800" dirty="0" smtClean="0">
                <a:latin typeface="Times New Roman" panose="02020603050405020304" pitchFamily="18" charset="0"/>
                <a:cs typeface="Times New Roman" panose="02020603050405020304" pitchFamily="18" charset="0"/>
              </a:rPr>
            </a:br>
            <a:r>
              <a:rPr lang="en-US" sz="2800" dirty="0" smtClean="0">
                <a:latin typeface="Times New Roman" panose="02020603050405020304" pitchFamily="18" charset="0"/>
                <a:cs typeface="Times New Roman" panose="02020603050405020304" pitchFamily="18" charset="0"/>
              </a:rPr>
              <a:t>	- </a:t>
            </a:r>
            <a:r>
              <a:rPr lang="vi-VN" sz="2800" dirty="0" smtClean="0">
                <a:latin typeface="Times New Roman" panose="02020603050405020304" pitchFamily="18" charset="0"/>
                <a:cs typeface="Times New Roman" panose="02020603050405020304" pitchFamily="18" charset="0"/>
              </a:rPr>
              <a:t>Đặt hàng, thanh toán, hủy hàng: Quy trình thuận tiện.</a:t>
            </a:r>
            <a:br>
              <a:rPr lang="vi-VN" sz="2800" dirty="0" smtClean="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	</a:t>
            </a:r>
            <a:r>
              <a:rPr lang="en-US" sz="2800" dirty="0" smtClean="0">
                <a:latin typeface="Times New Roman" panose="02020603050405020304" pitchFamily="18" charset="0"/>
                <a:cs typeface="Times New Roman" panose="02020603050405020304" pitchFamily="18" charset="0"/>
              </a:rPr>
              <a:t>- </a:t>
            </a:r>
            <a:r>
              <a:rPr lang="vi-VN" sz="2800" dirty="0" smtClean="0">
                <a:latin typeface="Times New Roman" panose="02020603050405020304" pitchFamily="18" charset="0"/>
                <a:cs typeface="Times New Roman" panose="02020603050405020304" pitchFamily="18" charset="0"/>
              </a:rPr>
              <a:t>Nhân viên xuất hóa đơn: Nhanh chóng, chuyên nghiệp.</a:t>
            </a:r>
            <a:br>
              <a:rPr lang="vi-VN" sz="2800" dirty="0" smtClean="0">
                <a:latin typeface="Times New Roman" panose="02020603050405020304" pitchFamily="18" charset="0"/>
                <a:cs typeface="Times New Roman" panose="02020603050405020304" pitchFamily="18" charset="0"/>
              </a:rPr>
            </a:br>
            <a:r>
              <a:rPr lang="en-US" sz="2800" dirty="0" smtClean="0">
                <a:latin typeface="Times New Roman" panose="02020603050405020304" pitchFamily="18" charset="0"/>
                <a:cs typeface="Times New Roman" panose="02020603050405020304" pitchFamily="18" charset="0"/>
              </a:rPr>
              <a:t>	- </a:t>
            </a:r>
            <a:r>
              <a:rPr lang="en-US" sz="2800" dirty="0" err="1" smtClean="0">
                <a:latin typeface="Times New Roman" panose="02020603050405020304" pitchFamily="18" charset="0"/>
                <a:cs typeface="Times New Roman" panose="02020603050405020304" pitchFamily="18" charset="0"/>
              </a:rPr>
              <a:t>Nhập</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xuất</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kho</a:t>
            </a:r>
            <a:r>
              <a:rPr lang="en-US" sz="2800" dirty="0" smtClean="0">
                <a:latin typeface="Times New Roman" panose="02020603050405020304" pitchFamily="18" charset="0"/>
                <a:cs typeface="Times New Roman" panose="02020603050405020304" pitchFamily="18" charset="0"/>
              </a:rPr>
              <a:t>: Theo </a:t>
            </a:r>
            <a:r>
              <a:rPr lang="en-US" sz="2800" dirty="0" err="1" smtClean="0">
                <a:latin typeface="Times New Roman" panose="02020603050405020304" pitchFamily="18" charset="0"/>
                <a:cs typeface="Times New Roman" panose="02020603050405020304" pitchFamily="18" charset="0"/>
              </a:rPr>
              <a:t>dõi</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tình</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trạng</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kho</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hiệu</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quả</a:t>
            </a:r>
            <a:r>
              <a:rPr lang="en-US" sz="2800" dirty="0" smtClean="0">
                <a:latin typeface="Times New Roman" panose="02020603050405020304" pitchFamily="18" charset="0"/>
                <a:cs typeface="Times New Roman" panose="02020603050405020304" pitchFamily="18" charset="0"/>
              </a:rPr>
              <a:t>.</a:t>
            </a:r>
            <a:endParaRPr lang="vi-VN" sz="2800" dirty="0">
              <a:latin typeface="Times New Roman" panose="02020603050405020304" pitchFamily="18" charset="0"/>
              <a:cs typeface="Times New Roman" panose="02020603050405020304" pitchFamily="18" charset="0"/>
            </a:endParaRPr>
          </a:p>
          <a:p>
            <a:r>
              <a:rPr lang="en-US" sz="3200" i="1" dirty="0" smtClean="0">
                <a:latin typeface="Times New Roman" panose="02020603050405020304" pitchFamily="18" charset="0"/>
                <a:cs typeface="Times New Roman" panose="02020603050405020304" pitchFamily="18" charset="0"/>
              </a:rPr>
              <a:t>2. </a:t>
            </a:r>
            <a:r>
              <a:rPr lang="vi-VN" sz="3200" i="1" dirty="0" smtClean="0">
                <a:latin typeface="Times New Roman" panose="02020603050405020304" pitchFamily="18" charset="0"/>
                <a:cs typeface="Times New Roman" panose="02020603050405020304" pitchFamily="18" charset="0"/>
              </a:rPr>
              <a:t>Kết </a:t>
            </a:r>
            <a:r>
              <a:rPr lang="vi-VN" sz="3200" i="1" dirty="0">
                <a:latin typeface="Times New Roman" panose="02020603050405020304" pitchFamily="18" charset="0"/>
                <a:cs typeface="Times New Roman" panose="02020603050405020304" pitchFamily="18" charset="0"/>
              </a:rPr>
              <a:t>quả đạt được:</a:t>
            </a:r>
          </a:p>
          <a:p>
            <a:r>
              <a:rPr lang="en-US" sz="2800" i="1" dirty="0">
                <a:latin typeface="+mj-lt"/>
              </a:rPr>
              <a:t>	</a:t>
            </a:r>
            <a:r>
              <a:rPr lang="en-US" sz="2800" dirty="0" smtClean="0">
                <a:latin typeface="Times New Roman" panose="02020603050405020304" pitchFamily="18" charset="0"/>
                <a:cs typeface="Times New Roman" panose="02020603050405020304" pitchFamily="18" charset="0"/>
              </a:rPr>
              <a:t>- </a:t>
            </a:r>
            <a:r>
              <a:rPr lang="vi-VN" sz="2800" dirty="0" smtClean="0">
                <a:latin typeface="Times New Roman" panose="02020603050405020304" pitchFamily="18" charset="0"/>
                <a:cs typeface="Times New Roman" panose="02020603050405020304" pitchFamily="18" charset="0"/>
              </a:rPr>
              <a:t>Thể </a:t>
            </a:r>
            <a:r>
              <a:rPr lang="vi-VN" sz="2800" dirty="0">
                <a:latin typeface="Times New Roman" panose="02020603050405020304" pitchFamily="18" charset="0"/>
                <a:cs typeface="Times New Roman" panose="02020603050405020304" pitchFamily="18" charset="0"/>
              </a:rPr>
              <a:t>hiện sự hợp tác hiệu quả của nhóm.</a:t>
            </a:r>
          </a:p>
          <a:p>
            <a:r>
              <a:rPr lang="en-US" sz="2800" dirty="0" smtClean="0">
                <a:latin typeface="Times New Roman" panose="02020603050405020304" pitchFamily="18" charset="0"/>
                <a:cs typeface="Times New Roman" panose="02020603050405020304" pitchFamily="18" charset="0"/>
              </a:rPr>
              <a:t>	- </a:t>
            </a:r>
            <a:r>
              <a:rPr lang="vi-VN" sz="2800" dirty="0" smtClean="0">
                <a:latin typeface="Times New Roman" panose="02020603050405020304" pitchFamily="18" charset="0"/>
                <a:cs typeface="Times New Roman" panose="02020603050405020304" pitchFamily="18" charset="0"/>
              </a:rPr>
              <a:t>Đặt </a:t>
            </a:r>
            <a:r>
              <a:rPr lang="vi-VN" sz="2800" dirty="0">
                <a:latin typeface="Times New Roman" panose="02020603050405020304" pitchFamily="18" charset="0"/>
                <a:cs typeface="Times New Roman" panose="02020603050405020304" pitchFamily="18" charset="0"/>
              </a:rPr>
              <a:t>nền tảng cho cải tiến và phát triển trong tương lai.</a:t>
            </a:r>
          </a:p>
        </p:txBody>
      </p:sp>
      <p:sp>
        <p:nvSpPr>
          <p:cNvPr id="4"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1"/>
            <a:ext cx="6904384" cy="703957"/>
          </a:xfrm>
        </p:spPr>
        <p:txBody>
          <a:body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Kết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Luận</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13148"/>
            <a:ext cx="505557" cy="365125"/>
          </a:xfrm>
        </p:spPr>
        <p:txBody>
          <a:bodyPr/>
          <a:lstStyle/>
          <a:p>
            <a:fld id="{D379440A-2DED-3643-ADED-9B5C83E7D828}" type="slidenum">
              <a:rPr lang="en-VN" smtClean="0"/>
              <a:pPr/>
              <a:t>23</a:t>
            </a:fld>
            <a:endParaRPr lang="en-VN" dirty="0"/>
          </a:p>
        </p:txBody>
      </p:sp>
    </p:spTree>
    <p:extLst>
      <p:ext uri="{BB962C8B-B14F-4D97-AF65-F5344CB8AC3E}">
        <p14:creationId xmlns:p14="http://schemas.microsoft.com/office/powerpoint/2010/main" val="403923577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891485" y="1968158"/>
            <a:ext cx="10515600" cy="2852737"/>
          </a:xfrm>
        </p:spPr>
        <p:txBody>
          <a:bodyPr/>
          <a:lstStyle/>
          <a:p>
            <a:r>
              <a:rPr lang="en-US" b="1" dirty="0">
                <a:latin typeface="Times New Roman" panose="02020603050405020304" pitchFamily="18" charset="0"/>
                <a:cs typeface="Times New Roman" panose="02020603050405020304" pitchFamily="18" charset="0"/>
              </a:rPr>
              <a:t>6</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TÀI</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LIỆU</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THAM</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KHẢO</a:t>
            </a:r>
            <a:endParaRPr lang="en-US"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24</a:t>
            </a:fld>
            <a:endParaRPr lang="en-VN" dirty="0"/>
          </a:p>
        </p:txBody>
      </p:sp>
    </p:spTree>
    <p:extLst>
      <p:ext uri="{BB962C8B-B14F-4D97-AF65-F5344CB8AC3E}">
        <p14:creationId xmlns:p14="http://schemas.microsoft.com/office/powerpoint/2010/main" val="28501652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211495" y="746450"/>
            <a:ext cx="11980505" cy="5943599"/>
          </a:xfrm>
        </p:spPr>
        <p:txBody>
          <a:bodyPr/>
          <a:lstStyle/>
          <a:p>
            <a:r>
              <a:rPr lang="en-US" sz="2800" b="1" dirty="0" err="1" smtClean="0">
                <a:latin typeface="Times New Roman" panose="02020603050405020304" pitchFamily="18" charset="0"/>
                <a:cs typeface="Times New Roman" panose="02020603050405020304" pitchFamily="18" charset="0"/>
              </a:rPr>
              <a:t>Tiếng</a:t>
            </a:r>
            <a:r>
              <a:rPr lang="en-US" sz="2800" b="1" dirty="0" smtClean="0">
                <a:latin typeface="Times New Roman" panose="02020603050405020304" pitchFamily="18" charset="0"/>
                <a:cs typeface="Times New Roman" panose="02020603050405020304" pitchFamily="18" charset="0"/>
              </a:rPr>
              <a:t> </a:t>
            </a:r>
            <a:r>
              <a:rPr lang="en-US" sz="2800" b="1" dirty="0" err="1" smtClean="0">
                <a:latin typeface="Times New Roman" panose="02020603050405020304" pitchFamily="18" charset="0"/>
                <a:cs typeface="Times New Roman" panose="02020603050405020304" pitchFamily="18" charset="0"/>
              </a:rPr>
              <a:t>Việt</a:t>
            </a:r>
            <a:r>
              <a:rPr lang="en-US" sz="2400" dirty="0" smtClean="0">
                <a:latin typeface="Times New Roman" panose="02020603050405020304" pitchFamily="18" charset="0"/>
                <a:cs typeface="Times New Roman" panose="02020603050405020304" pitchFamily="18" charset="0"/>
              </a:rPr>
              <a:t/>
            </a:r>
            <a:br>
              <a:rPr lang="en-US" sz="2400" dirty="0" smtClean="0">
                <a:latin typeface="Times New Roman" panose="02020603050405020304" pitchFamily="18" charset="0"/>
                <a:cs typeface="Times New Roman" panose="02020603050405020304" pitchFamily="18" charset="0"/>
              </a:rPr>
            </a:br>
            <a:r>
              <a:rPr lang="en-US" sz="1050" dirty="0" smtClean="0">
                <a:latin typeface="Times New Roman" panose="02020603050405020304" pitchFamily="18" charset="0"/>
                <a:cs typeface="Times New Roman" panose="02020603050405020304" pitchFamily="18" charset="0"/>
              </a:rPr>
              <a:t/>
            </a:r>
            <a:br>
              <a:rPr lang="en-US" sz="1050" dirty="0" smtClean="0">
                <a:latin typeface="Times New Roman" panose="02020603050405020304" pitchFamily="18" charset="0"/>
                <a:cs typeface="Times New Roman" panose="02020603050405020304" pitchFamily="18" charset="0"/>
              </a:rPr>
            </a:br>
            <a:r>
              <a:rPr lang="en-US" sz="2600" dirty="0" smtClean="0">
                <a:latin typeface="Times New Roman" panose="02020603050405020304" pitchFamily="18" charset="0"/>
                <a:cs typeface="Times New Roman" panose="02020603050405020304" pitchFamily="18" charset="0"/>
              </a:rPr>
              <a:t>[1] </a:t>
            </a:r>
            <a:r>
              <a:rPr lang="en-US" sz="2600" dirty="0" err="1" smtClean="0">
                <a:latin typeface="Times New Roman" panose="02020603050405020304" pitchFamily="18" charset="0"/>
                <a:cs typeface="Times New Roman" panose="02020603050405020304" pitchFamily="18" charset="0"/>
              </a:rPr>
              <a:t>Hoàng</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Thị</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Liên</a:t>
            </a:r>
            <a:r>
              <a:rPr lang="en-US" sz="2600" dirty="0" smtClean="0">
                <a:latin typeface="Times New Roman" panose="02020603050405020304" pitchFamily="18" charset="0"/>
                <a:cs typeface="Times New Roman" panose="02020603050405020304" pitchFamily="18" charset="0"/>
              </a:rPr>
              <a:t> Chi, </a:t>
            </a:r>
            <a:r>
              <a:rPr lang="en-US" sz="2600" dirty="0" err="1" smtClean="0">
                <a:latin typeface="Times New Roman" panose="02020603050405020304" pitchFamily="18" charset="0"/>
                <a:cs typeface="Times New Roman" panose="02020603050405020304" pitchFamily="18" charset="0"/>
              </a:rPr>
              <a:t>Nguyễn</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Văn</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Lễ</a:t>
            </a:r>
            <a:r>
              <a:rPr lang="en-US" sz="2600"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Giáo</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trình</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cơ</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sở</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dữ</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liệu</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Khoa</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CNTT</a:t>
            </a:r>
            <a:r>
              <a:rPr lang="en-US" sz="2600" dirty="0" smtClean="0">
                <a:latin typeface="Times New Roman" panose="02020603050405020304" pitchFamily="18" charset="0"/>
                <a:cs typeface="Times New Roman" panose="02020603050405020304" pitchFamily="18" charset="0"/>
              </a:rPr>
              <a:t>, 2021</a:t>
            </a:r>
            <a:br>
              <a:rPr lang="en-US" sz="2600" dirty="0" smtClean="0">
                <a:latin typeface="Times New Roman" panose="02020603050405020304" pitchFamily="18" charset="0"/>
                <a:cs typeface="Times New Roman" panose="02020603050405020304" pitchFamily="18" charset="0"/>
              </a:rPr>
            </a:br>
            <a:r>
              <a:rPr lang="en-US" sz="2600" dirty="0" smtClean="0">
                <a:latin typeface="Times New Roman" panose="02020603050405020304" pitchFamily="18" charset="0"/>
                <a:cs typeface="Times New Roman" panose="02020603050405020304" pitchFamily="18" charset="0"/>
              </a:rPr>
              <a:t>[2] </a:t>
            </a:r>
            <a:r>
              <a:rPr lang="en-US" sz="2600" dirty="0" err="1" smtClean="0">
                <a:latin typeface="Times New Roman" panose="02020603050405020304" pitchFamily="18" charset="0"/>
                <a:cs typeface="Times New Roman" panose="02020603050405020304" pitchFamily="18" charset="0"/>
              </a:rPr>
              <a:t>Phạm</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Nguyễn</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Cương</a:t>
            </a:r>
            <a:r>
              <a:rPr lang="en-US" sz="2600" dirty="0" smtClean="0">
                <a:latin typeface="Times New Roman" panose="02020603050405020304" pitchFamily="18" charset="0"/>
                <a:cs typeface="Times New Roman" panose="02020603050405020304" pitchFamily="18" charset="0"/>
              </a:rPr>
              <a:t> - </a:t>
            </a:r>
            <a:r>
              <a:rPr lang="en-US" sz="2600" dirty="0" err="1" smtClean="0">
                <a:latin typeface="Times New Roman" panose="02020603050405020304" pitchFamily="18" charset="0"/>
                <a:cs typeface="Times New Roman" panose="02020603050405020304" pitchFamily="18" charset="0"/>
              </a:rPr>
              <a:t>Nguyễn</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Trần</a:t>
            </a:r>
            <a:r>
              <a:rPr lang="en-US" sz="2600" dirty="0" smtClean="0">
                <a:latin typeface="Times New Roman" panose="02020603050405020304" pitchFamily="18" charset="0"/>
                <a:cs typeface="Times New Roman" panose="02020603050405020304" pitchFamily="18" charset="0"/>
              </a:rPr>
              <a:t> Minh </a:t>
            </a:r>
            <a:r>
              <a:rPr lang="en-US" sz="2600" dirty="0" err="1" smtClean="0">
                <a:latin typeface="Times New Roman" panose="02020603050405020304" pitchFamily="18" charset="0"/>
                <a:cs typeface="Times New Roman" panose="02020603050405020304" pitchFamily="18" charset="0"/>
              </a:rPr>
              <a:t>Thư</a:t>
            </a:r>
            <a:r>
              <a:rPr lang="en-US" sz="2600" dirty="0" smtClean="0">
                <a:latin typeface="Times New Roman" panose="02020603050405020304" pitchFamily="18" charset="0"/>
                <a:cs typeface="Times New Roman" panose="02020603050405020304" pitchFamily="18" charset="0"/>
              </a:rPr>
              <a:t> – </a:t>
            </a:r>
            <a:r>
              <a:rPr lang="en-US" sz="2600" dirty="0" err="1" smtClean="0">
                <a:latin typeface="Times New Roman" panose="02020603050405020304" pitchFamily="18" charset="0"/>
                <a:cs typeface="Times New Roman" panose="02020603050405020304" pitchFamily="18" charset="0"/>
              </a:rPr>
              <a:t>Hồ</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Bảo</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Quốc</a:t>
            </a:r>
            <a:r>
              <a:rPr lang="en-US" sz="2600"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Giáo</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trình</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Phân</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tích</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thiết</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kế</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hệ</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thống</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thông</a:t>
            </a:r>
            <a:r>
              <a:rPr lang="en-US" sz="2600" i="1" dirty="0" smtClean="0">
                <a:latin typeface="Times New Roman" panose="02020603050405020304" pitchFamily="18" charset="0"/>
                <a:cs typeface="Times New Roman" panose="02020603050405020304" pitchFamily="18" charset="0"/>
              </a:rPr>
              <a:t> tin </a:t>
            </a:r>
            <a:r>
              <a:rPr lang="en-US" sz="2600" i="1" dirty="0" err="1" smtClean="0">
                <a:latin typeface="Times New Roman" panose="02020603050405020304" pitchFamily="18" charset="0"/>
                <a:cs typeface="Times New Roman" panose="02020603050405020304" pitchFamily="18" charset="0"/>
              </a:rPr>
              <a:t>theo</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hướng</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đối</a:t>
            </a:r>
            <a:r>
              <a:rPr lang="en-US" sz="2600" i="1" dirty="0" smtClean="0">
                <a:latin typeface="Times New Roman" panose="02020603050405020304" pitchFamily="18" charset="0"/>
                <a:cs typeface="Times New Roman" panose="02020603050405020304" pitchFamily="18" charset="0"/>
              </a:rPr>
              <a:t> </a:t>
            </a:r>
            <a:r>
              <a:rPr lang="en-US" sz="2600" i="1" dirty="0" err="1" smtClean="0">
                <a:latin typeface="Times New Roman" panose="02020603050405020304" pitchFamily="18" charset="0"/>
                <a:cs typeface="Times New Roman" panose="02020603050405020304" pitchFamily="18" charset="0"/>
              </a:rPr>
              <a:t>tượng</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Nhà</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xuất</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bản</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Khoa</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học</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và</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kỹ</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thuật</a:t>
            </a:r>
            <a:r>
              <a:rPr lang="en-US" sz="2600" dirty="0" smtClean="0">
                <a:latin typeface="Times New Roman" panose="02020603050405020304" pitchFamily="18" charset="0"/>
                <a:cs typeface="Times New Roman" panose="02020603050405020304" pitchFamily="18" charset="0"/>
              </a:rPr>
              <a:t>, 2022.</a:t>
            </a:r>
            <a:br>
              <a:rPr lang="en-US" sz="2600" dirty="0" smtClean="0">
                <a:latin typeface="Times New Roman" panose="02020603050405020304" pitchFamily="18" charset="0"/>
                <a:cs typeface="Times New Roman" panose="02020603050405020304" pitchFamily="18" charset="0"/>
              </a:rPr>
            </a:br>
            <a:r>
              <a:rPr lang="en-US" sz="2600" dirty="0" smtClean="0">
                <a:latin typeface="Times New Roman" panose="02020603050405020304" pitchFamily="18" charset="0"/>
                <a:cs typeface="Times New Roman" panose="02020603050405020304" pitchFamily="18" charset="0"/>
              </a:rPr>
              <a:t>[3] </a:t>
            </a:r>
            <a:r>
              <a:rPr lang="en-US" sz="2600" dirty="0" err="1" smtClean="0">
                <a:latin typeface="Times New Roman" panose="02020603050405020304" pitchFamily="18" charset="0"/>
                <a:cs typeface="Times New Roman" panose="02020603050405020304" pitchFamily="18" charset="0"/>
              </a:rPr>
              <a:t>Khoa</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CNTT</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Bài</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giảng</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Thực</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hành</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Phân</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tích</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thiết</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kế</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HTTT</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Lưu</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hành</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nội</a:t>
            </a:r>
            <a:r>
              <a:rPr lang="en-US" sz="2600" dirty="0" smtClean="0">
                <a:latin typeface="Times New Roman" panose="02020603050405020304" pitchFamily="18" charset="0"/>
                <a:cs typeface="Times New Roman" panose="02020603050405020304" pitchFamily="18" charset="0"/>
              </a:rPr>
              <a:t> </a:t>
            </a:r>
            <a:r>
              <a:rPr lang="en-US" sz="2600" dirty="0" err="1" smtClean="0">
                <a:latin typeface="Times New Roman" panose="02020603050405020304" pitchFamily="18" charset="0"/>
                <a:cs typeface="Times New Roman" panose="02020603050405020304" pitchFamily="18" charset="0"/>
              </a:rPr>
              <a:t>bộ</a:t>
            </a:r>
            <a:r>
              <a:rPr lang="en-US" sz="2600" dirty="0" smtClean="0">
                <a:latin typeface="Times New Roman" panose="02020603050405020304" pitchFamily="18" charset="0"/>
                <a:cs typeface="Times New Roman" panose="02020603050405020304" pitchFamily="18" charset="0"/>
              </a:rPr>
              <a:t>, 2023.</a:t>
            </a:r>
            <a:r>
              <a:rPr lang="en-US" sz="1800" dirty="0" smtClean="0">
                <a:latin typeface="Times New Roman" panose="02020603050405020304" pitchFamily="18" charset="0"/>
                <a:cs typeface="Times New Roman" panose="02020603050405020304" pitchFamily="18" charset="0"/>
              </a:rPr>
              <a:t/>
            </a:r>
            <a:br>
              <a:rPr lang="en-US" sz="1800" dirty="0" smtClean="0">
                <a:latin typeface="Times New Roman" panose="02020603050405020304" pitchFamily="18" charset="0"/>
                <a:cs typeface="Times New Roman" panose="02020603050405020304" pitchFamily="18" charset="0"/>
              </a:rPr>
            </a:br>
            <a:r>
              <a:rPr lang="en-US" sz="1050" dirty="0" smtClean="0">
                <a:latin typeface="Times New Roman" panose="02020603050405020304" pitchFamily="18" charset="0"/>
                <a:cs typeface="Times New Roman" panose="02020603050405020304" pitchFamily="18" charset="0"/>
              </a:rPr>
              <a:t/>
            </a:r>
            <a:br>
              <a:rPr lang="en-US" sz="1050" dirty="0" smtClean="0">
                <a:latin typeface="Times New Roman" panose="02020603050405020304" pitchFamily="18" charset="0"/>
                <a:cs typeface="Times New Roman" panose="02020603050405020304" pitchFamily="18" charset="0"/>
              </a:rPr>
            </a:br>
            <a:r>
              <a:rPr lang="en-US" sz="2400" dirty="0" smtClean="0">
                <a:latin typeface="Times New Roman" panose="02020603050405020304" pitchFamily="18" charset="0"/>
                <a:cs typeface="Times New Roman" panose="02020603050405020304" pitchFamily="18" charset="0"/>
              </a:rPr>
              <a:t/>
            </a:r>
            <a:br>
              <a:rPr lang="en-US" sz="2400" dirty="0" smtClean="0">
                <a:latin typeface="Times New Roman" panose="02020603050405020304" pitchFamily="18" charset="0"/>
                <a:cs typeface="Times New Roman" panose="02020603050405020304" pitchFamily="18" charset="0"/>
              </a:rPr>
            </a:br>
            <a:r>
              <a:rPr lang="en-US" sz="2400" b="1" dirty="0" err="1" smtClean="0">
                <a:latin typeface="Times New Roman" panose="02020603050405020304" pitchFamily="18" charset="0"/>
                <a:cs typeface="Times New Roman" panose="02020603050405020304" pitchFamily="18" charset="0"/>
              </a:rPr>
              <a:t>Tiếng</a:t>
            </a:r>
            <a:r>
              <a:rPr lang="en-US" sz="2400" b="1" dirty="0" smtClean="0">
                <a:latin typeface="Times New Roman" panose="02020603050405020304" pitchFamily="18" charset="0"/>
                <a:cs typeface="Times New Roman" panose="02020603050405020304" pitchFamily="18" charset="0"/>
              </a:rPr>
              <a:t> </a:t>
            </a:r>
            <a:r>
              <a:rPr lang="en-US" sz="2400" b="1" dirty="0" err="1" smtClean="0">
                <a:latin typeface="Times New Roman" panose="02020603050405020304" pitchFamily="18" charset="0"/>
                <a:cs typeface="Times New Roman" panose="02020603050405020304" pitchFamily="18" charset="0"/>
              </a:rPr>
              <a:t>Anh</a:t>
            </a:r>
            <a:r>
              <a:rPr lang="en-US" sz="1000" b="1" dirty="0" smtClean="0">
                <a:latin typeface="Times New Roman" panose="02020603050405020304" pitchFamily="18" charset="0"/>
                <a:cs typeface="Times New Roman" panose="02020603050405020304" pitchFamily="18" charset="0"/>
              </a:rPr>
              <a:t/>
            </a:r>
            <a:br>
              <a:rPr lang="en-US" sz="1000" b="1" dirty="0" smtClean="0">
                <a:latin typeface="Times New Roman" panose="02020603050405020304" pitchFamily="18" charset="0"/>
                <a:cs typeface="Times New Roman" panose="02020603050405020304" pitchFamily="18" charset="0"/>
              </a:rPr>
            </a:br>
            <a:r>
              <a:rPr lang="en-US" sz="2400" dirty="0" smtClean="0">
                <a:latin typeface="Times New Roman" panose="02020603050405020304" pitchFamily="18" charset="0"/>
                <a:cs typeface="Times New Roman" panose="02020603050405020304" pitchFamily="18" charset="0"/>
              </a:rPr>
              <a:t/>
            </a:r>
            <a:br>
              <a:rPr lang="en-US" sz="2400" dirty="0" smtClean="0">
                <a:latin typeface="Times New Roman" panose="02020603050405020304" pitchFamily="18" charset="0"/>
                <a:cs typeface="Times New Roman" panose="02020603050405020304" pitchFamily="18" charset="0"/>
              </a:rPr>
            </a:br>
            <a:r>
              <a:rPr lang="en-US" sz="2600" dirty="0" smtClean="0">
                <a:latin typeface="Times New Roman" panose="02020603050405020304" pitchFamily="18" charset="0"/>
                <a:cs typeface="Times New Roman" panose="02020603050405020304" pitchFamily="18" charset="0"/>
              </a:rPr>
              <a:t>[4] Joseph D. Booth, Angular succinctly, 2019.</a:t>
            </a:r>
            <a:r>
              <a:rPr lang="en-US" sz="2500" dirty="0" smtClean="0">
                <a:latin typeface="Times New Roman" panose="02020603050405020304" pitchFamily="18" charset="0"/>
                <a:cs typeface="Times New Roman" panose="02020603050405020304" pitchFamily="18" charset="0"/>
              </a:rPr>
              <a:t/>
            </a:r>
            <a:br>
              <a:rPr lang="en-US" sz="2500" dirty="0" smtClean="0">
                <a:latin typeface="Times New Roman" panose="02020603050405020304" pitchFamily="18" charset="0"/>
                <a:cs typeface="Times New Roman" panose="02020603050405020304" pitchFamily="18" charset="0"/>
              </a:rPr>
            </a:br>
            <a:r>
              <a:rPr lang="en-US" sz="2400" dirty="0" smtClean="0">
                <a:latin typeface="Times New Roman" panose="02020603050405020304" pitchFamily="18" charset="0"/>
                <a:cs typeface="Times New Roman" panose="02020603050405020304" pitchFamily="18" charset="0"/>
              </a:rPr>
              <a:t/>
            </a:r>
            <a:br>
              <a:rPr lang="en-US" sz="2400" dirty="0" smtClean="0">
                <a:latin typeface="Times New Roman" panose="02020603050405020304" pitchFamily="18" charset="0"/>
                <a:cs typeface="Times New Roman" panose="02020603050405020304" pitchFamily="18" charset="0"/>
              </a:rPr>
            </a:br>
            <a:r>
              <a:rPr lang="en-US" sz="2400" b="1" dirty="0" smtClean="0">
                <a:latin typeface="Times New Roman" panose="02020603050405020304" pitchFamily="18" charset="0"/>
                <a:cs typeface="Times New Roman" panose="02020603050405020304" pitchFamily="18" charset="0"/>
              </a:rPr>
              <a:t>Website</a:t>
            </a:r>
            <a:r>
              <a:rPr lang="en-US" sz="1000" b="1" dirty="0" smtClean="0">
                <a:latin typeface="Times New Roman" panose="02020603050405020304" pitchFamily="18" charset="0"/>
                <a:cs typeface="Times New Roman" panose="02020603050405020304" pitchFamily="18" charset="0"/>
              </a:rPr>
              <a:t/>
            </a:r>
            <a:br>
              <a:rPr lang="en-US" sz="1000" b="1" dirty="0" smtClean="0">
                <a:latin typeface="Times New Roman" panose="02020603050405020304" pitchFamily="18" charset="0"/>
                <a:cs typeface="Times New Roman" panose="02020603050405020304" pitchFamily="18" charset="0"/>
              </a:rPr>
            </a:br>
            <a:r>
              <a:rPr lang="en-US" sz="2400" dirty="0" smtClean="0">
                <a:latin typeface="Times New Roman" panose="02020603050405020304" pitchFamily="18" charset="0"/>
                <a:cs typeface="Times New Roman" panose="02020603050405020304" pitchFamily="18" charset="0"/>
              </a:rPr>
              <a:t/>
            </a:r>
            <a:br>
              <a:rPr lang="en-US" sz="2400" dirty="0" smtClean="0">
                <a:latin typeface="Times New Roman" panose="02020603050405020304" pitchFamily="18" charset="0"/>
                <a:cs typeface="Times New Roman" panose="02020603050405020304" pitchFamily="18" charset="0"/>
              </a:rPr>
            </a:br>
            <a:r>
              <a:rPr lang="en-US" sz="2600" dirty="0" smtClean="0">
                <a:latin typeface="Times New Roman" panose="02020603050405020304" pitchFamily="18" charset="0"/>
                <a:cs typeface="Times New Roman" panose="02020603050405020304" pitchFamily="18" charset="0"/>
              </a:rPr>
              <a:t>[5] </a:t>
            </a:r>
            <a:r>
              <a:rPr lang="en-US" sz="2600" u="sng" dirty="0" smtClean="0">
                <a:latin typeface="Times New Roman" panose="02020603050405020304" pitchFamily="18" charset="0"/>
                <a:cs typeface="Times New Roman" panose="02020603050405020304" pitchFamily="18" charset="0"/>
              </a:rPr>
              <a:t>https://</a:t>
            </a:r>
            <a:r>
              <a:rPr lang="en-US" sz="2600" u="sng" dirty="0" err="1" smtClean="0">
                <a:latin typeface="Times New Roman" panose="02020603050405020304" pitchFamily="18" charset="0"/>
                <a:cs typeface="Times New Roman" panose="02020603050405020304" pitchFamily="18" charset="0"/>
              </a:rPr>
              <a:t>sandbox.vnpayment.vn</a:t>
            </a:r>
            <a:r>
              <a:rPr lang="en-US" sz="2600" u="sng" dirty="0" smtClean="0">
                <a:latin typeface="Times New Roman" panose="02020603050405020304" pitchFamily="18" charset="0"/>
                <a:cs typeface="Times New Roman" panose="02020603050405020304" pitchFamily="18" charset="0"/>
              </a:rPr>
              <a:t>/</a:t>
            </a:r>
            <a:r>
              <a:rPr lang="en-US" sz="2600" u="sng" dirty="0" err="1" smtClean="0">
                <a:latin typeface="Times New Roman" panose="02020603050405020304" pitchFamily="18" charset="0"/>
                <a:cs typeface="Times New Roman" panose="02020603050405020304" pitchFamily="18" charset="0"/>
              </a:rPr>
              <a:t>apis</a:t>
            </a:r>
            <a:r>
              <a:rPr lang="en-US" sz="2600" u="sng" dirty="0" smtClean="0">
                <a:latin typeface="Times New Roman" panose="02020603050405020304" pitchFamily="18" charset="0"/>
                <a:cs typeface="Times New Roman" panose="02020603050405020304" pitchFamily="18" charset="0"/>
              </a:rPr>
              <a:t>/docs/</a:t>
            </a:r>
            <a:r>
              <a:rPr lang="en-US" sz="2600" u="sng" dirty="0" err="1" smtClean="0">
                <a:latin typeface="Times New Roman" panose="02020603050405020304" pitchFamily="18" charset="0"/>
                <a:cs typeface="Times New Roman" panose="02020603050405020304" pitchFamily="18" charset="0"/>
              </a:rPr>
              <a:t>thanh</a:t>
            </a:r>
            <a:r>
              <a:rPr lang="en-US" sz="2600" u="sng" dirty="0" smtClean="0">
                <a:latin typeface="Times New Roman" panose="02020603050405020304" pitchFamily="18" charset="0"/>
                <a:cs typeface="Times New Roman" panose="02020603050405020304" pitchFamily="18" charset="0"/>
              </a:rPr>
              <a:t>-</a:t>
            </a:r>
            <a:r>
              <a:rPr lang="en-US" sz="2600" u="sng" dirty="0" err="1" smtClean="0">
                <a:latin typeface="Times New Roman" panose="02020603050405020304" pitchFamily="18" charset="0"/>
                <a:cs typeface="Times New Roman" panose="02020603050405020304" pitchFamily="18" charset="0"/>
              </a:rPr>
              <a:t>toan</a:t>
            </a:r>
            <a:r>
              <a:rPr lang="en-US" sz="2600" u="sng" dirty="0" smtClean="0">
                <a:latin typeface="Times New Roman" panose="02020603050405020304" pitchFamily="18" charset="0"/>
                <a:cs typeface="Times New Roman" panose="02020603050405020304" pitchFamily="18" charset="0"/>
              </a:rPr>
              <a:t>-pay/</a:t>
            </a:r>
            <a:r>
              <a:rPr lang="en-US" sz="2600" u="sng" dirty="0" err="1" smtClean="0">
                <a:latin typeface="Times New Roman" panose="02020603050405020304" pitchFamily="18" charset="0"/>
                <a:cs typeface="Times New Roman" panose="02020603050405020304" pitchFamily="18" charset="0"/>
              </a:rPr>
              <a:t>pay.html</a:t>
            </a:r>
            <a:r>
              <a:rPr lang="en-US" sz="2600" dirty="0" smtClean="0">
                <a:latin typeface="Times New Roman" panose="02020603050405020304" pitchFamily="18" charset="0"/>
                <a:cs typeface="Times New Roman" panose="02020603050405020304" pitchFamily="18" charset="0"/>
              </a:rPr>
              <a:t/>
            </a:r>
            <a:br>
              <a:rPr lang="en-US" sz="2600" dirty="0" smtClean="0">
                <a:latin typeface="Times New Roman" panose="02020603050405020304" pitchFamily="18" charset="0"/>
                <a:cs typeface="Times New Roman" panose="02020603050405020304" pitchFamily="18" charset="0"/>
              </a:rPr>
            </a:br>
            <a:r>
              <a:rPr lang="en-US" sz="2600" dirty="0" smtClean="0">
                <a:latin typeface="Times New Roman" panose="02020603050405020304" pitchFamily="18" charset="0"/>
                <a:cs typeface="Times New Roman" panose="02020603050405020304" pitchFamily="18" charset="0"/>
              </a:rPr>
              <a:t>[6] </a:t>
            </a:r>
            <a:r>
              <a:rPr lang="en-US" sz="2600" u="sng" dirty="0" smtClean="0">
                <a:latin typeface="Times New Roman" panose="02020603050405020304" pitchFamily="18" charset="0"/>
                <a:cs typeface="Times New Roman" panose="02020603050405020304" pitchFamily="18" charset="0"/>
                <a:hlinkClick r:id="rId2"/>
              </a:rPr>
              <a:t>https://</a:t>
            </a:r>
            <a:r>
              <a:rPr lang="en-US" sz="2600" u="sng" dirty="0" err="1" smtClean="0">
                <a:latin typeface="Times New Roman" panose="02020603050405020304" pitchFamily="18" charset="0"/>
                <a:cs typeface="Times New Roman" panose="02020603050405020304" pitchFamily="18" charset="0"/>
                <a:hlinkClick r:id="rId2"/>
              </a:rPr>
              <a:t>www.w3schools.com</a:t>
            </a:r>
            <a:r>
              <a:rPr lang="en-US" sz="2600" u="sng" dirty="0" smtClean="0">
                <a:latin typeface="Times New Roman" panose="02020603050405020304" pitchFamily="18" charset="0"/>
                <a:cs typeface="Times New Roman" panose="02020603050405020304" pitchFamily="18" charset="0"/>
                <a:hlinkClick r:id="rId2"/>
              </a:rPr>
              <a:t>/</a:t>
            </a:r>
            <a:r>
              <a:rPr lang="en-US" sz="2600" dirty="0" smtClean="0">
                <a:latin typeface="Times New Roman" panose="02020603050405020304" pitchFamily="18" charset="0"/>
                <a:cs typeface="Times New Roman" panose="02020603050405020304" pitchFamily="18" charset="0"/>
              </a:rPr>
              <a:t/>
            </a:r>
            <a:br>
              <a:rPr lang="en-US" sz="2600" dirty="0" smtClean="0">
                <a:latin typeface="Times New Roman" panose="02020603050405020304" pitchFamily="18" charset="0"/>
                <a:cs typeface="Times New Roman" panose="02020603050405020304" pitchFamily="18" charset="0"/>
              </a:rPr>
            </a:br>
            <a:r>
              <a:rPr lang="en-US" sz="2600" dirty="0" smtClean="0">
                <a:latin typeface="Times New Roman" panose="02020603050405020304" pitchFamily="18" charset="0"/>
                <a:cs typeface="Times New Roman" panose="02020603050405020304" pitchFamily="18" charset="0"/>
              </a:rPr>
              <a:t>[7] https://</a:t>
            </a:r>
            <a:r>
              <a:rPr lang="en-US" sz="2600" dirty="0" err="1" smtClean="0">
                <a:latin typeface="Times New Roman" panose="02020603050405020304" pitchFamily="18" charset="0"/>
                <a:cs typeface="Times New Roman" panose="02020603050405020304" pitchFamily="18" charset="0"/>
              </a:rPr>
              <a:t>learn.microsoft.com</a:t>
            </a:r>
            <a:r>
              <a:rPr lang="en-US" sz="2600" dirty="0" smtClean="0">
                <a:latin typeface="Times New Roman" panose="02020603050405020304" pitchFamily="18" charset="0"/>
                <a:cs typeface="Times New Roman" panose="02020603050405020304" pitchFamily="18" charset="0"/>
              </a:rPr>
              <a:t>/</a:t>
            </a:r>
            <a:r>
              <a:rPr lang="en-US" sz="2600" dirty="0" err="1" smtClean="0">
                <a:latin typeface="Times New Roman" panose="02020603050405020304" pitchFamily="18" charset="0"/>
                <a:cs typeface="Times New Roman" panose="02020603050405020304" pitchFamily="18" charset="0"/>
              </a:rPr>
              <a:t>en</a:t>
            </a:r>
            <a:r>
              <a:rPr lang="en-US" sz="2600" dirty="0" smtClean="0">
                <a:latin typeface="Times New Roman" panose="02020603050405020304" pitchFamily="18" charset="0"/>
                <a:cs typeface="Times New Roman" panose="02020603050405020304" pitchFamily="18" charset="0"/>
              </a:rPr>
              <a:t>-us/</a:t>
            </a:r>
            <a:r>
              <a:rPr lang="en-US" sz="2600" dirty="0" err="1" smtClean="0">
                <a:latin typeface="Times New Roman" panose="02020603050405020304" pitchFamily="18" charset="0"/>
                <a:cs typeface="Times New Roman" panose="02020603050405020304" pitchFamily="18" charset="0"/>
              </a:rPr>
              <a:t>aspnet</a:t>
            </a:r>
            <a:r>
              <a:rPr lang="en-US" sz="2600" dirty="0" smtClean="0">
                <a:latin typeface="Times New Roman" panose="02020603050405020304" pitchFamily="18" charset="0"/>
                <a:cs typeface="Times New Roman" panose="02020603050405020304" pitchFamily="18" charset="0"/>
              </a:rPr>
              <a:t>/core/?view=</a:t>
            </a:r>
            <a:r>
              <a:rPr lang="en-US" sz="2600" dirty="0" err="1" smtClean="0">
                <a:latin typeface="Times New Roman" panose="02020603050405020304" pitchFamily="18" charset="0"/>
                <a:cs typeface="Times New Roman" panose="02020603050405020304" pitchFamily="18" charset="0"/>
              </a:rPr>
              <a:t>aspnetcore</a:t>
            </a:r>
            <a:r>
              <a:rPr lang="en-US" sz="2600" dirty="0" smtClean="0">
                <a:latin typeface="Times New Roman" panose="02020603050405020304" pitchFamily="18" charset="0"/>
                <a:cs typeface="Times New Roman" panose="02020603050405020304" pitchFamily="18" charset="0"/>
              </a:rPr>
              <a:t>-8.0</a:t>
            </a:r>
            <a:endParaRPr lang="en-US" sz="2600" b="1" dirty="0">
              <a:latin typeface="Times New Roman" panose="02020603050405020304" pitchFamily="18" charset="0"/>
              <a:cs typeface="Times New Roman" panose="02020603050405020304" pitchFamily="18" charset="0"/>
            </a:endParaRPr>
          </a:p>
        </p:txBody>
      </p:sp>
      <p:sp>
        <p:nvSpPr>
          <p:cNvPr id="3" name="Title 16">
            <a:extLst>
              <a:ext uri="{FF2B5EF4-FFF2-40B4-BE49-F238E27FC236}">
                <a16:creationId xmlns:a16="http://schemas.microsoft.com/office/drawing/2014/main" id="{51F73F70-20B4-5D5F-C7B7-686FC64AAF3D}"/>
              </a:ext>
            </a:extLst>
          </p:cNvPr>
          <p:cNvSpPr txBox="1">
            <a:spLocks/>
          </p:cNvSpPr>
          <p:nvPr/>
        </p:nvSpPr>
        <p:spPr>
          <a:xfrm>
            <a:off x="5287616" y="74646"/>
            <a:ext cx="6904384" cy="671804"/>
          </a:xfrm>
          <a:prstGeom prst="rect">
            <a:avLst/>
          </a:prstGeom>
        </p:spPr>
        <p:txBody>
          <a:bodyPr anchor="b"/>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ctr">
              <a:lnSpc>
                <a:spcPct val="200000"/>
              </a:lnSpc>
            </a:pPr>
            <a:r>
              <a:rPr lang="en-US" sz="3000" b="1" dirty="0" err="1" smtClean="0">
                <a:solidFill>
                  <a:schemeClr val="accent5"/>
                </a:solidFill>
                <a:latin typeface="Times New Roman" panose="02020603050405020304" pitchFamily="18" charset="0"/>
                <a:cs typeface="Times New Roman" panose="02020603050405020304" pitchFamily="18" charset="0"/>
              </a:rPr>
              <a:t>Tài</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Liệu</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Tham</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Khảo</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25</a:t>
            </a:fld>
            <a:endParaRPr lang="en-VN" dirty="0"/>
          </a:p>
        </p:txBody>
      </p:sp>
    </p:spTree>
    <p:extLst>
      <p:ext uri="{BB962C8B-B14F-4D97-AF65-F5344CB8AC3E}">
        <p14:creationId xmlns:p14="http://schemas.microsoft.com/office/powerpoint/2010/main" val="139052587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891485" y="1968158"/>
            <a:ext cx="10515600" cy="2852737"/>
          </a:xfrm>
        </p:spPr>
        <p:txBody>
          <a:bodyPr/>
          <a:lstStyle/>
          <a:p>
            <a:pPr algn="ctr"/>
            <a:r>
              <a:rPr lang="en-US" b="1" dirty="0" err="1" smtClean="0">
                <a:latin typeface="Times New Roman" panose="02020603050405020304" pitchFamily="18" charset="0"/>
                <a:cs typeface="Times New Roman" panose="02020603050405020304" pitchFamily="18" charset="0"/>
              </a:rPr>
              <a:t>CẢM</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ƠN</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THẦY</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CÔ</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VÀ</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CÁC</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BẠN</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ĐÃ</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LẮNG</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NGHE</a:t>
            </a:r>
            <a:r>
              <a:rPr lang="en-US" b="1" dirty="0" smtClean="0">
                <a:latin typeface="Times New Roman" panose="02020603050405020304" pitchFamily="18" charset="0"/>
                <a:cs typeface="Times New Roman" panose="02020603050405020304" pitchFamily="18" charset="0"/>
              </a:rPr>
              <a:t>…</a:t>
            </a:r>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3390490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00C85047-1550-B1F6-9A32-6F35D1693EE5}"/>
              </a:ext>
            </a:extLst>
          </p:cNvPr>
          <p:cNvGraphicFramePr>
            <a:graphicFrameLocks noGrp="1"/>
          </p:cNvGraphicFramePr>
          <p:nvPr>
            <p:extLst>
              <p:ext uri="{D42A27DB-BD31-4B8C-83A1-F6EECF244321}">
                <p14:modId xmlns:p14="http://schemas.microsoft.com/office/powerpoint/2010/main" val="4124423156"/>
              </p:ext>
            </p:extLst>
          </p:nvPr>
        </p:nvGraphicFramePr>
        <p:xfrm>
          <a:off x="442706" y="1036237"/>
          <a:ext cx="8972550" cy="4777740"/>
        </p:xfrm>
        <a:graphic>
          <a:graphicData uri="http://schemas.openxmlformats.org/drawingml/2006/table">
            <a:tbl>
              <a:tblPr firstRow="1" bandRow="1">
                <a:tableStyleId>{2D5ABB26-0587-4C30-8999-92F81FD0307C}</a:tableStyleId>
              </a:tblPr>
              <a:tblGrid>
                <a:gridCol w="700904">
                  <a:extLst>
                    <a:ext uri="{9D8B030D-6E8A-4147-A177-3AD203B41FA5}">
                      <a16:colId xmlns:a16="http://schemas.microsoft.com/office/drawing/2014/main" val="905323403"/>
                    </a:ext>
                  </a:extLst>
                </a:gridCol>
                <a:gridCol w="8271646">
                  <a:extLst>
                    <a:ext uri="{9D8B030D-6E8A-4147-A177-3AD203B41FA5}">
                      <a16:colId xmlns:a16="http://schemas.microsoft.com/office/drawing/2014/main" val="2368393747"/>
                    </a:ext>
                  </a:extLst>
                </a:gridCol>
              </a:tblGrid>
              <a:tr h="796290">
                <a:tc>
                  <a:txBody>
                    <a:bodyPr/>
                    <a:lstStyle/>
                    <a:p>
                      <a:r>
                        <a:rPr lang="en-US" sz="3000" b="1" dirty="0" smtClean="0">
                          <a:solidFill>
                            <a:schemeClr val="tx1"/>
                          </a:solidFill>
                          <a:latin typeface="Times New Roman" panose="02020603050405020304" pitchFamily="18" charset="0"/>
                          <a:cs typeface="Times New Roman" panose="02020603050405020304" pitchFamily="18" charset="0"/>
                        </a:rPr>
                        <a:t>1</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3000" b="1" err="1">
                          <a:solidFill>
                            <a:schemeClr val="tx1"/>
                          </a:solidFill>
                          <a:latin typeface="Times New Roman" panose="02020603050405020304" pitchFamily="18" charset="0"/>
                          <a:cs typeface="Times New Roman" panose="02020603050405020304" pitchFamily="18" charset="0"/>
                        </a:rPr>
                        <a:t>Giới</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thiệu</a:t>
                      </a:r>
                      <a:endParaRPr lang="en-US" sz="3000" b="1">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280318949"/>
                  </a:ext>
                </a:extLst>
              </a:tr>
              <a:tr h="796290">
                <a:tc>
                  <a:txBody>
                    <a:bodyPr/>
                    <a:lstStyle/>
                    <a:p>
                      <a:r>
                        <a:rPr lang="en-US" sz="3000" b="1" dirty="0" smtClean="0">
                          <a:solidFill>
                            <a:schemeClr val="tx1"/>
                          </a:solidFill>
                          <a:latin typeface="Times New Roman" panose="02020603050405020304" pitchFamily="18" charset="0"/>
                          <a:cs typeface="Times New Roman" panose="02020603050405020304" pitchFamily="18" charset="0"/>
                        </a:rPr>
                        <a:t>2</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3000" b="1" err="1">
                          <a:solidFill>
                            <a:schemeClr val="tx1"/>
                          </a:solidFill>
                          <a:latin typeface="Times New Roman" panose="02020603050405020304" pitchFamily="18" charset="0"/>
                          <a:cs typeface="Times New Roman" panose="02020603050405020304" pitchFamily="18" charset="0"/>
                        </a:rPr>
                        <a:t>Khảo</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sát</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nghiệp</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vụ</a:t>
                      </a:r>
                      <a:endParaRPr lang="en-US" sz="3000" b="1">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153321248"/>
                  </a:ext>
                </a:extLst>
              </a:tr>
              <a:tr h="796290">
                <a:tc>
                  <a:txBody>
                    <a:bodyPr/>
                    <a:lstStyle/>
                    <a:p>
                      <a:r>
                        <a:rPr lang="en-US" sz="3000" b="1" dirty="0" smtClean="0">
                          <a:solidFill>
                            <a:schemeClr val="tx1"/>
                          </a:solidFill>
                          <a:latin typeface="Times New Roman" panose="02020603050405020304" pitchFamily="18" charset="0"/>
                          <a:cs typeface="Times New Roman" panose="02020603050405020304" pitchFamily="18" charset="0"/>
                        </a:rPr>
                        <a:t>3</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3000" b="1" err="1">
                          <a:solidFill>
                            <a:schemeClr val="tx1"/>
                          </a:solidFill>
                          <a:latin typeface="Times New Roman" panose="02020603050405020304" pitchFamily="18" charset="0"/>
                          <a:cs typeface="Times New Roman" panose="02020603050405020304" pitchFamily="18" charset="0"/>
                        </a:rPr>
                        <a:t>Phân</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tích</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nghiệp</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vụ</a:t>
                      </a:r>
                      <a:endParaRPr lang="en-US" sz="3000" b="1">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71096154"/>
                  </a:ext>
                </a:extLst>
              </a:tr>
              <a:tr h="796290">
                <a:tc>
                  <a:txBody>
                    <a:bodyPr/>
                    <a:lstStyle/>
                    <a:p>
                      <a:r>
                        <a:rPr lang="en-US" sz="3000" b="1" dirty="0" smtClean="0">
                          <a:solidFill>
                            <a:schemeClr val="tx1"/>
                          </a:solidFill>
                          <a:latin typeface="Times New Roman" panose="02020603050405020304" pitchFamily="18" charset="0"/>
                          <a:cs typeface="Times New Roman" panose="02020603050405020304" pitchFamily="18" charset="0"/>
                        </a:rPr>
                        <a:t>4</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3000" b="1" dirty="0" err="1">
                          <a:solidFill>
                            <a:schemeClr val="tx1"/>
                          </a:solidFill>
                          <a:latin typeface="Times New Roman" panose="02020603050405020304" pitchFamily="18" charset="0"/>
                          <a:cs typeface="Times New Roman" panose="02020603050405020304" pitchFamily="18" charset="0"/>
                        </a:rPr>
                        <a:t>Thiết</a:t>
                      </a:r>
                      <a:r>
                        <a:rPr lang="en-US" sz="3000" b="1" dirty="0">
                          <a:solidFill>
                            <a:schemeClr val="tx1"/>
                          </a:solidFill>
                          <a:latin typeface="Times New Roman" panose="02020603050405020304" pitchFamily="18" charset="0"/>
                          <a:cs typeface="Times New Roman" panose="02020603050405020304" pitchFamily="18" charset="0"/>
                        </a:rPr>
                        <a:t> </a:t>
                      </a:r>
                      <a:r>
                        <a:rPr lang="en-US" sz="3000" b="1" dirty="0" err="1">
                          <a:solidFill>
                            <a:schemeClr val="tx1"/>
                          </a:solidFill>
                          <a:latin typeface="Times New Roman" panose="02020603050405020304" pitchFamily="18" charset="0"/>
                          <a:cs typeface="Times New Roman" panose="02020603050405020304" pitchFamily="18" charset="0"/>
                        </a:rPr>
                        <a:t>kế</a:t>
                      </a:r>
                      <a:r>
                        <a:rPr lang="en-US" sz="3000" b="1" dirty="0">
                          <a:solidFill>
                            <a:schemeClr val="tx1"/>
                          </a:solidFill>
                          <a:latin typeface="Times New Roman" panose="02020603050405020304" pitchFamily="18" charset="0"/>
                          <a:cs typeface="Times New Roman" panose="02020603050405020304" pitchFamily="18" charset="0"/>
                        </a:rPr>
                        <a:t>, </a:t>
                      </a:r>
                      <a:r>
                        <a:rPr lang="en-US" sz="3000" b="1" dirty="0" err="1">
                          <a:solidFill>
                            <a:schemeClr val="tx1"/>
                          </a:solidFill>
                          <a:latin typeface="Times New Roman" panose="02020603050405020304" pitchFamily="18" charset="0"/>
                          <a:cs typeface="Times New Roman" panose="02020603050405020304" pitchFamily="18" charset="0"/>
                        </a:rPr>
                        <a:t>cài</a:t>
                      </a:r>
                      <a:r>
                        <a:rPr lang="en-US" sz="3000" b="1" dirty="0">
                          <a:solidFill>
                            <a:schemeClr val="tx1"/>
                          </a:solidFill>
                          <a:latin typeface="Times New Roman" panose="02020603050405020304" pitchFamily="18" charset="0"/>
                          <a:cs typeface="Times New Roman" panose="02020603050405020304" pitchFamily="18" charset="0"/>
                        </a:rPr>
                        <a:t> </a:t>
                      </a:r>
                      <a:r>
                        <a:rPr lang="en-US" sz="3000" b="1" dirty="0" err="1">
                          <a:solidFill>
                            <a:schemeClr val="tx1"/>
                          </a:solidFill>
                          <a:latin typeface="Times New Roman" panose="02020603050405020304" pitchFamily="18" charset="0"/>
                          <a:cs typeface="Times New Roman" panose="02020603050405020304" pitchFamily="18" charset="0"/>
                        </a:rPr>
                        <a:t>đặt</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891356798"/>
                  </a:ext>
                </a:extLst>
              </a:tr>
              <a:tr h="796290">
                <a:tc>
                  <a:txBody>
                    <a:bodyPr/>
                    <a:lstStyle/>
                    <a:p>
                      <a:r>
                        <a:rPr lang="en-US" sz="3000" b="1" dirty="0" smtClean="0">
                          <a:solidFill>
                            <a:schemeClr val="tx1"/>
                          </a:solidFill>
                          <a:latin typeface="Times New Roman" panose="02020603050405020304" pitchFamily="18" charset="0"/>
                          <a:cs typeface="Times New Roman" panose="02020603050405020304" pitchFamily="18" charset="0"/>
                        </a:rPr>
                        <a:t>5</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3000" b="1" err="1">
                          <a:solidFill>
                            <a:schemeClr val="tx1"/>
                          </a:solidFill>
                          <a:latin typeface="Times New Roman" panose="02020603050405020304" pitchFamily="18" charset="0"/>
                          <a:cs typeface="Times New Roman" panose="02020603050405020304" pitchFamily="18" charset="0"/>
                        </a:rPr>
                        <a:t>Kết</a:t>
                      </a:r>
                      <a:r>
                        <a:rPr lang="en-US" sz="3000" b="1">
                          <a:solidFill>
                            <a:schemeClr val="tx1"/>
                          </a:solidFill>
                          <a:latin typeface="Times New Roman" panose="02020603050405020304" pitchFamily="18" charset="0"/>
                          <a:cs typeface="Times New Roman" panose="02020603050405020304" pitchFamily="18" charset="0"/>
                        </a:rPr>
                        <a:t> </a:t>
                      </a:r>
                      <a:r>
                        <a:rPr lang="en-US" sz="3000" b="1" err="1">
                          <a:solidFill>
                            <a:schemeClr val="tx1"/>
                          </a:solidFill>
                          <a:latin typeface="Times New Roman" panose="02020603050405020304" pitchFamily="18" charset="0"/>
                          <a:cs typeface="Times New Roman" panose="02020603050405020304" pitchFamily="18" charset="0"/>
                        </a:rPr>
                        <a:t>luận</a:t>
                      </a:r>
                      <a:endParaRPr lang="en-US" sz="3000" b="1">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052430717"/>
                  </a:ext>
                </a:extLst>
              </a:tr>
              <a:tr h="796290">
                <a:tc>
                  <a:txBody>
                    <a:bodyPr/>
                    <a:lstStyle/>
                    <a:p>
                      <a:r>
                        <a:rPr lang="en-US" sz="3000" b="1" dirty="0" smtClean="0">
                          <a:solidFill>
                            <a:schemeClr val="tx1"/>
                          </a:solidFill>
                          <a:latin typeface="Times New Roman" panose="02020603050405020304" pitchFamily="18" charset="0"/>
                          <a:cs typeface="Times New Roman" panose="02020603050405020304" pitchFamily="18" charset="0"/>
                        </a:rPr>
                        <a:t>6</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3000" b="1" dirty="0" err="1">
                          <a:solidFill>
                            <a:schemeClr val="tx1"/>
                          </a:solidFill>
                          <a:latin typeface="Times New Roman" panose="02020603050405020304" pitchFamily="18" charset="0"/>
                          <a:cs typeface="Times New Roman" panose="02020603050405020304" pitchFamily="18" charset="0"/>
                        </a:rPr>
                        <a:t>Tài</a:t>
                      </a:r>
                      <a:r>
                        <a:rPr lang="en-US" sz="3000" b="1" dirty="0">
                          <a:solidFill>
                            <a:schemeClr val="tx1"/>
                          </a:solidFill>
                          <a:latin typeface="Times New Roman" panose="02020603050405020304" pitchFamily="18" charset="0"/>
                          <a:cs typeface="Times New Roman" panose="02020603050405020304" pitchFamily="18" charset="0"/>
                        </a:rPr>
                        <a:t> </a:t>
                      </a:r>
                      <a:r>
                        <a:rPr lang="en-US" sz="3000" b="1" dirty="0" err="1">
                          <a:solidFill>
                            <a:schemeClr val="tx1"/>
                          </a:solidFill>
                          <a:latin typeface="Times New Roman" panose="02020603050405020304" pitchFamily="18" charset="0"/>
                          <a:cs typeface="Times New Roman" panose="02020603050405020304" pitchFamily="18" charset="0"/>
                        </a:rPr>
                        <a:t>liệu</a:t>
                      </a:r>
                      <a:r>
                        <a:rPr lang="en-US" sz="3000" b="1" dirty="0">
                          <a:solidFill>
                            <a:schemeClr val="tx1"/>
                          </a:solidFill>
                          <a:latin typeface="Times New Roman" panose="02020603050405020304" pitchFamily="18" charset="0"/>
                          <a:cs typeface="Times New Roman" panose="02020603050405020304" pitchFamily="18" charset="0"/>
                        </a:rPr>
                        <a:t> </a:t>
                      </a:r>
                      <a:r>
                        <a:rPr lang="en-US" sz="3000" b="1" dirty="0" err="1">
                          <a:solidFill>
                            <a:schemeClr val="tx1"/>
                          </a:solidFill>
                          <a:latin typeface="Times New Roman" panose="02020603050405020304" pitchFamily="18" charset="0"/>
                          <a:cs typeface="Times New Roman" panose="02020603050405020304" pitchFamily="18" charset="0"/>
                        </a:rPr>
                        <a:t>tham</a:t>
                      </a:r>
                      <a:r>
                        <a:rPr lang="en-US" sz="3000" b="1" dirty="0">
                          <a:solidFill>
                            <a:schemeClr val="tx1"/>
                          </a:solidFill>
                          <a:latin typeface="Times New Roman" panose="02020603050405020304" pitchFamily="18" charset="0"/>
                          <a:cs typeface="Times New Roman" panose="02020603050405020304" pitchFamily="18" charset="0"/>
                        </a:rPr>
                        <a:t> </a:t>
                      </a:r>
                      <a:r>
                        <a:rPr lang="en-US" sz="3000" b="1" dirty="0" err="1">
                          <a:solidFill>
                            <a:schemeClr val="tx1"/>
                          </a:solidFill>
                          <a:latin typeface="Times New Roman" panose="02020603050405020304" pitchFamily="18" charset="0"/>
                          <a:cs typeface="Times New Roman" panose="02020603050405020304" pitchFamily="18" charset="0"/>
                        </a:rPr>
                        <a:t>khảo</a:t>
                      </a:r>
                      <a:endParaRPr lang="en-US" sz="3000" b="1"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44506001"/>
                  </a:ext>
                </a:extLst>
              </a:tr>
            </a:tbl>
          </a:graphicData>
        </a:graphic>
      </p:graphicFrame>
      <p:sp>
        <p:nvSpPr>
          <p:cNvPr id="9"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139148"/>
            <a:ext cx="6904384" cy="556591"/>
          </a:xfrm>
        </p:spPr>
        <p:txBody>
          <a:bodyPr/>
          <a:lstStyle/>
          <a:p>
            <a:pPr algn="ctr">
              <a:lnSpc>
                <a:spcPct val="200000"/>
              </a:lnSpc>
            </a:pPr>
            <a:r>
              <a:rPr lang="en-US" sz="3000" b="1" dirty="0" err="1">
                <a:solidFill>
                  <a:schemeClr val="accent5"/>
                </a:solidFill>
                <a:latin typeface="Times New Roman" panose="02020603050405020304" pitchFamily="18" charset="0"/>
                <a:cs typeface="Times New Roman" panose="02020603050405020304" pitchFamily="18" charset="0"/>
              </a:rPr>
              <a:t>NỘI</a:t>
            </a:r>
            <a:r>
              <a:rPr lang="en-US" sz="3000" b="1" dirty="0">
                <a:solidFill>
                  <a:schemeClr val="accent5"/>
                </a:solidFill>
                <a:latin typeface="Times New Roman" panose="02020603050405020304" pitchFamily="18" charset="0"/>
                <a:cs typeface="Times New Roman" panose="02020603050405020304" pitchFamily="18" charset="0"/>
              </a:rPr>
              <a:t> DUNG</a:t>
            </a: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2</a:t>
            </a:fld>
            <a:endParaRPr lang="en-VN" dirty="0"/>
          </a:p>
        </p:txBody>
      </p:sp>
    </p:spTree>
    <p:extLst>
      <p:ext uri="{BB962C8B-B14F-4D97-AF65-F5344CB8AC3E}">
        <p14:creationId xmlns:p14="http://schemas.microsoft.com/office/powerpoint/2010/main" val="89765868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871607" y="2027793"/>
            <a:ext cx="10515600" cy="2852737"/>
          </a:xfrm>
        </p:spPr>
        <p:txBody>
          <a:bodyPr/>
          <a:lstStyle/>
          <a:p>
            <a:r>
              <a:rPr lang="en-US" b="1" dirty="0">
                <a:latin typeface="Times New Roman" panose="02020603050405020304" pitchFamily="18" charset="0"/>
                <a:cs typeface="Times New Roman" panose="02020603050405020304" pitchFamily="18" charset="0"/>
              </a:rPr>
              <a:t>1. </a:t>
            </a:r>
            <a:r>
              <a:rPr lang="en-US" b="1" dirty="0" err="1">
                <a:latin typeface="Times New Roman" panose="02020603050405020304" pitchFamily="18" charset="0"/>
                <a:cs typeface="Times New Roman" panose="02020603050405020304" pitchFamily="18" charset="0"/>
              </a:rPr>
              <a:t>GIỚI</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THIỆU</a:t>
            </a:r>
            <a:endParaRPr lang="en-US"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3</a:t>
            </a:fld>
            <a:endParaRPr lang="en-VN"/>
          </a:p>
        </p:txBody>
      </p:sp>
    </p:spTree>
    <p:extLst>
      <p:ext uri="{BB962C8B-B14F-4D97-AF65-F5344CB8AC3E}">
        <p14:creationId xmlns:p14="http://schemas.microsoft.com/office/powerpoint/2010/main" val="189627217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695739"/>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1. </a:t>
            </a:r>
            <a:r>
              <a:rPr lang="en-US" sz="3000" b="1" dirty="0" err="1" smtClean="0">
                <a:solidFill>
                  <a:schemeClr val="accent5"/>
                </a:solidFill>
                <a:latin typeface="Times New Roman" panose="02020603050405020304" pitchFamily="18" charset="0"/>
                <a:cs typeface="Times New Roman" panose="02020603050405020304" pitchFamily="18" charset="0"/>
              </a:rPr>
              <a:t>Giới</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Thiệu</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2" name="TextBox 1"/>
          <p:cNvSpPr txBox="1"/>
          <p:nvPr/>
        </p:nvSpPr>
        <p:spPr>
          <a:xfrm>
            <a:off x="258418" y="695739"/>
            <a:ext cx="11728174" cy="5955476"/>
          </a:xfrm>
          <a:prstGeom prst="rect">
            <a:avLst/>
          </a:prstGeom>
          <a:noFill/>
        </p:spPr>
        <p:txBody>
          <a:bodyPr wrap="square" rtlCol="0">
            <a:spAutoFit/>
          </a:bodyPr>
          <a:lstStyle/>
          <a:p>
            <a:pPr>
              <a:lnSpc>
                <a:spcPct val="150000"/>
              </a:lnSpc>
            </a:pPr>
            <a:r>
              <a:rPr lang="en-US" sz="4400" dirty="0" smtClean="0">
                <a:latin typeface="Times New Roman" panose="02020603050405020304" pitchFamily="18" charset="0"/>
                <a:cs typeface="Times New Roman" panose="02020603050405020304" pitchFamily="18" charset="0"/>
              </a:rPr>
              <a:t>1. </a:t>
            </a:r>
            <a:r>
              <a:rPr lang="en-US" sz="4400" dirty="0" err="1" smtClean="0">
                <a:latin typeface="Times New Roman" panose="02020603050405020304" pitchFamily="18" charset="0"/>
                <a:cs typeface="Times New Roman" panose="02020603050405020304" pitchFamily="18" charset="0"/>
              </a:rPr>
              <a:t>Bối</a:t>
            </a:r>
            <a:r>
              <a:rPr lang="en-US" sz="4400" dirty="0" smtClean="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cảnh</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và</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mục</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tiêu</a:t>
            </a:r>
            <a:r>
              <a:rPr lang="en-US" sz="4400" dirty="0" smtClean="0">
                <a:latin typeface="Times New Roman" panose="02020603050405020304" pitchFamily="18" charset="0"/>
                <a:cs typeface="Times New Roman" panose="02020603050405020304" pitchFamily="18" charset="0"/>
              </a:rPr>
              <a:t>:</a:t>
            </a:r>
          </a:p>
          <a:p>
            <a:pPr marL="457200" indent="-457200">
              <a:lnSpc>
                <a:spcPct val="150000"/>
              </a:lnSpc>
              <a:buFont typeface="Arial" panose="020B0604020202020204" pitchFamily="34" charset="0"/>
              <a:buChar char="•"/>
            </a:pPr>
            <a:r>
              <a:rPr lang="vi-VN" sz="3000" dirty="0">
                <a:latin typeface="Times New Roman" panose="02020603050405020304" pitchFamily="18" charset="0"/>
                <a:cs typeface="Times New Roman" panose="02020603050405020304" pitchFamily="18" charset="0"/>
              </a:rPr>
              <a:t>Nền kinh tế toàn cầu phát triển mạnh mẽ, ngành công nghiệp cà phê tại Việt Nam tăng trưởng vượt bậc</a:t>
            </a:r>
            <a:r>
              <a:rPr lang="vi-VN" sz="3000" dirty="0" smtClean="0">
                <a:latin typeface="Times New Roman" panose="02020603050405020304" pitchFamily="18" charset="0"/>
                <a:cs typeface="Times New Roman" panose="02020603050405020304" pitchFamily="18" charset="0"/>
              </a:rPr>
              <a:t>.</a:t>
            </a:r>
            <a:endParaRPr lang="en-US" sz="3000" dirty="0" smtClean="0">
              <a:latin typeface="Times New Roman" panose="02020603050405020304" pitchFamily="18" charset="0"/>
              <a:cs typeface="Times New Roman" panose="02020603050405020304" pitchFamily="18" charset="0"/>
            </a:endParaRPr>
          </a:p>
          <a:p>
            <a:pPr marL="457200" indent="-457200">
              <a:lnSpc>
                <a:spcPct val="150000"/>
              </a:lnSpc>
              <a:buFont typeface="Arial" panose="020B0604020202020204" pitchFamily="34" charset="0"/>
              <a:buChar char="•"/>
            </a:pPr>
            <a:r>
              <a:rPr lang="en-US" sz="3000" dirty="0" err="1" smtClean="0">
                <a:latin typeface="Times New Roman" panose="02020603050405020304" pitchFamily="18" charset="0"/>
                <a:cs typeface="Times New Roman" panose="02020603050405020304" pitchFamily="18" charset="0"/>
              </a:rPr>
              <a:t>Các</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doanh</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nghiệp</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cà</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phê</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mở</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rộng</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mô</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hình</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kinh</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doanh</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từ</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sản</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xuất</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đến</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phân</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phối</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và</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bán</a:t>
            </a:r>
            <a:r>
              <a:rPr lang="en-US" sz="3000" dirty="0" smtClean="0">
                <a:latin typeface="Times New Roman" panose="02020603050405020304" pitchFamily="18" charset="0"/>
                <a:cs typeface="Times New Roman" panose="02020603050405020304" pitchFamily="18" charset="0"/>
              </a:rPr>
              <a:t> </a:t>
            </a:r>
            <a:r>
              <a:rPr lang="en-US" sz="3000" dirty="0" err="1" smtClean="0">
                <a:latin typeface="Times New Roman" panose="02020603050405020304" pitchFamily="18" charset="0"/>
                <a:cs typeface="Times New Roman" panose="02020603050405020304" pitchFamily="18" charset="0"/>
              </a:rPr>
              <a:t>lẻ</a:t>
            </a:r>
            <a:r>
              <a:rPr lang="en-US" sz="3000" dirty="0" smtClean="0">
                <a:latin typeface="Times New Roman" panose="02020603050405020304" pitchFamily="18" charset="0"/>
                <a:cs typeface="Times New Roman" panose="02020603050405020304" pitchFamily="18" charset="0"/>
              </a:rPr>
              <a:t>.</a:t>
            </a:r>
          </a:p>
          <a:p>
            <a:pPr marL="457200" indent="-457200">
              <a:lnSpc>
                <a:spcPct val="150000"/>
              </a:lnSpc>
              <a:buFont typeface="Arial" panose="020B0604020202020204" pitchFamily="34" charset="0"/>
              <a:buChar char="•"/>
            </a:pPr>
            <a:r>
              <a:rPr lang="vi-VN" sz="3000" dirty="0">
                <a:latin typeface="Times New Roman" panose="02020603050405020304" pitchFamily="18" charset="0"/>
                <a:cs typeface="Times New Roman" panose="02020603050405020304" pitchFamily="18" charset="0"/>
              </a:rPr>
              <a:t>Mục tiêu: Cung cấp giải pháp toàn diện cho doanh nghiệp trong việc quản lý các hoạt động như đặt hàng, quản lý kho, xử lý đơn hàng và chăm sóc khách hàng.</a:t>
            </a:r>
            <a:endParaRPr lang="en-US" sz="3000" dirty="0" smtClean="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a:xfrm>
            <a:off x="11686443" y="0"/>
            <a:ext cx="505557" cy="365125"/>
          </a:xfrm>
        </p:spPr>
        <p:txBody>
          <a:bodyPr/>
          <a:lstStyle/>
          <a:p>
            <a:fld id="{D379440A-2DED-3643-ADED-9B5C83E7D828}" type="slidenum">
              <a:rPr lang="en-VN" smtClean="0"/>
              <a:pPr/>
              <a:t>4</a:t>
            </a:fld>
            <a:endParaRPr lang="en-VN"/>
          </a:p>
        </p:txBody>
      </p:sp>
    </p:spTree>
    <p:extLst>
      <p:ext uri="{BB962C8B-B14F-4D97-AF65-F5344CB8AC3E}">
        <p14:creationId xmlns:p14="http://schemas.microsoft.com/office/powerpoint/2010/main" val="2658594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695739"/>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1. </a:t>
            </a:r>
            <a:r>
              <a:rPr lang="en-US" sz="3000" b="1" dirty="0" err="1" smtClean="0">
                <a:solidFill>
                  <a:schemeClr val="accent5"/>
                </a:solidFill>
                <a:latin typeface="Times New Roman" panose="02020603050405020304" pitchFamily="18" charset="0"/>
                <a:cs typeface="Times New Roman" panose="02020603050405020304" pitchFamily="18" charset="0"/>
              </a:rPr>
              <a:t>Giới</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a:solidFill>
                  <a:schemeClr val="accent5"/>
                </a:solidFill>
                <a:latin typeface="Times New Roman" panose="02020603050405020304" pitchFamily="18" charset="0"/>
                <a:cs typeface="Times New Roman" panose="02020603050405020304" pitchFamily="18" charset="0"/>
              </a:rPr>
              <a:t>Thiệu</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2" name="TextBox 1"/>
          <p:cNvSpPr txBox="1"/>
          <p:nvPr/>
        </p:nvSpPr>
        <p:spPr>
          <a:xfrm>
            <a:off x="516835" y="934277"/>
            <a:ext cx="11131826" cy="5139869"/>
          </a:xfrm>
          <a:prstGeom prst="rect">
            <a:avLst/>
          </a:prstGeom>
          <a:noFill/>
        </p:spPr>
        <p:txBody>
          <a:bodyPr wrap="square" rtlCol="0">
            <a:spAutoFit/>
          </a:bodyPr>
          <a:lstStyle/>
          <a:p>
            <a:pPr>
              <a:lnSpc>
                <a:spcPct val="200000"/>
              </a:lnSpc>
            </a:pPr>
            <a:r>
              <a:rPr lang="en-US" sz="4400" dirty="0" smtClean="0">
                <a:latin typeface="Times New Roman" panose="02020603050405020304" pitchFamily="18" charset="0"/>
                <a:cs typeface="Times New Roman" panose="02020603050405020304" pitchFamily="18" charset="0"/>
              </a:rPr>
              <a:t>2. </a:t>
            </a:r>
            <a:r>
              <a:rPr lang="en-US" sz="4400" dirty="0" err="1" smtClean="0">
                <a:latin typeface="Times New Roman" panose="02020603050405020304" pitchFamily="18" charset="0"/>
                <a:cs typeface="Times New Roman" panose="02020603050405020304" pitchFamily="18" charset="0"/>
              </a:rPr>
              <a:t>Lợi</a:t>
            </a:r>
            <a:r>
              <a:rPr lang="en-US" sz="4400" dirty="0" smtClean="0">
                <a:latin typeface="Times New Roman" panose="02020603050405020304" pitchFamily="18" charset="0"/>
                <a:cs typeface="Times New Roman" panose="02020603050405020304" pitchFamily="18" charset="0"/>
              </a:rPr>
              <a:t> </a:t>
            </a:r>
            <a:r>
              <a:rPr lang="en-US" sz="4400" dirty="0" err="1" smtClean="0">
                <a:latin typeface="Times New Roman" panose="02020603050405020304" pitchFamily="18" charset="0"/>
                <a:cs typeface="Times New Roman" panose="02020603050405020304" pitchFamily="18" charset="0"/>
              </a:rPr>
              <a:t>ích</a:t>
            </a:r>
            <a:r>
              <a:rPr lang="en-US" sz="4400" dirty="0" smtClean="0">
                <a:latin typeface="Times New Roman" panose="02020603050405020304" pitchFamily="18" charset="0"/>
                <a:cs typeface="Times New Roman" panose="02020603050405020304" pitchFamily="18" charset="0"/>
              </a:rPr>
              <a:t> </a:t>
            </a:r>
            <a:r>
              <a:rPr lang="en-US" sz="4400" dirty="0" err="1" smtClean="0">
                <a:latin typeface="Times New Roman" panose="02020603050405020304" pitchFamily="18" charset="0"/>
                <a:cs typeface="Times New Roman" panose="02020603050405020304" pitchFamily="18" charset="0"/>
              </a:rPr>
              <a:t>của</a:t>
            </a:r>
            <a:r>
              <a:rPr lang="en-US" sz="4400" dirty="0" smtClean="0">
                <a:latin typeface="Times New Roman" panose="02020603050405020304" pitchFamily="18" charset="0"/>
                <a:cs typeface="Times New Roman" panose="02020603050405020304" pitchFamily="18" charset="0"/>
              </a:rPr>
              <a:t> </a:t>
            </a:r>
            <a:r>
              <a:rPr lang="en-US" sz="4400" dirty="0" err="1" smtClean="0">
                <a:latin typeface="Times New Roman" panose="02020603050405020304" pitchFamily="18" charset="0"/>
                <a:cs typeface="Times New Roman" panose="02020603050405020304" pitchFamily="18" charset="0"/>
              </a:rPr>
              <a:t>hệ</a:t>
            </a:r>
            <a:r>
              <a:rPr lang="en-US" sz="4400" dirty="0" smtClean="0">
                <a:latin typeface="Times New Roman" panose="02020603050405020304" pitchFamily="18" charset="0"/>
                <a:cs typeface="Times New Roman" panose="02020603050405020304" pitchFamily="18" charset="0"/>
              </a:rPr>
              <a:t> </a:t>
            </a:r>
            <a:r>
              <a:rPr lang="en-US" sz="4400" dirty="0" err="1" smtClean="0">
                <a:latin typeface="Times New Roman" panose="02020603050405020304" pitchFamily="18" charset="0"/>
                <a:cs typeface="Times New Roman" panose="02020603050405020304" pitchFamily="18" charset="0"/>
              </a:rPr>
              <a:t>thống</a:t>
            </a:r>
            <a:r>
              <a:rPr lang="en-US" sz="4400" dirty="0" smtClean="0">
                <a:latin typeface="Times New Roman" panose="02020603050405020304" pitchFamily="18" charset="0"/>
                <a:cs typeface="Times New Roman" panose="02020603050405020304" pitchFamily="18" charset="0"/>
              </a:rPr>
              <a:t>:</a:t>
            </a:r>
          </a:p>
          <a:p>
            <a:pPr marL="457200" indent="-457200">
              <a:lnSpc>
                <a:spcPct val="200000"/>
              </a:lnSpc>
              <a:buFont typeface="Arial" panose="020B0604020202020204" pitchFamily="34" charset="0"/>
              <a:buChar char="•"/>
            </a:pPr>
            <a:r>
              <a:rPr lang="en-US" sz="3000" dirty="0" err="1">
                <a:latin typeface="Times New Roman" panose="02020603050405020304" pitchFamily="18" charset="0"/>
                <a:cs typeface="Times New Roman" panose="02020603050405020304" pitchFamily="18" charset="0"/>
              </a:rPr>
              <a:t>Hỗ</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trợ</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điều</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hành</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doanh</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nghiệp</a:t>
            </a:r>
            <a:r>
              <a:rPr lang="en-US" sz="3000" dirty="0" smtClean="0">
                <a:latin typeface="Times New Roman" panose="02020603050405020304" pitchFamily="18" charset="0"/>
                <a:cs typeface="Times New Roman" panose="02020603050405020304" pitchFamily="18" charset="0"/>
              </a:rPr>
              <a:t>.</a:t>
            </a:r>
          </a:p>
          <a:p>
            <a:pPr marL="457200" indent="-457200">
              <a:lnSpc>
                <a:spcPct val="200000"/>
              </a:lnSpc>
              <a:buFont typeface="Arial" panose="020B0604020202020204" pitchFamily="34" charset="0"/>
              <a:buChar char="•"/>
            </a:pPr>
            <a:r>
              <a:rPr lang="en-US" sz="3000" dirty="0" err="1">
                <a:latin typeface="Times New Roman" panose="02020603050405020304" pitchFamily="18" charset="0"/>
                <a:cs typeface="Times New Roman" panose="02020603050405020304" pitchFamily="18" charset="0"/>
              </a:rPr>
              <a:t>Nâng</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cao</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hiệu</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suất</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làm</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việc</a:t>
            </a:r>
            <a:r>
              <a:rPr lang="en-US" sz="3000" dirty="0" smtClean="0">
                <a:latin typeface="Times New Roman" panose="02020603050405020304" pitchFamily="18" charset="0"/>
                <a:cs typeface="Times New Roman" panose="02020603050405020304" pitchFamily="18" charset="0"/>
              </a:rPr>
              <a:t>.</a:t>
            </a:r>
          </a:p>
          <a:p>
            <a:pPr marL="457200" indent="-457200">
              <a:lnSpc>
                <a:spcPct val="200000"/>
              </a:lnSpc>
              <a:buFont typeface="Arial" panose="020B0604020202020204" pitchFamily="34" charset="0"/>
              <a:buChar char="•"/>
            </a:pPr>
            <a:r>
              <a:rPr lang="vi-VN" sz="3000" dirty="0">
                <a:latin typeface="Times New Roman" panose="02020603050405020304" pitchFamily="18" charset="0"/>
                <a:cs typeface="Times New Roman" panose="02020603050405020304" pitchFamily="18" charset="0"/>
              </a:rPr>
              <a:t>Cải thiện chất lượng dịch vụ</a:t>
            </a:r>
            <a:r>
              <a:rPr lang="vi-VN" sz="3000" dirty="0" smtClean="0">
                <a:latin typeface="Times New Roman" panose="02020603050405020304" pitchFamily="18" charset="0"/>
                <a:cs typeface="Times New Roman" panose="02020603050405020304" pitchFamily="18" charset="0"/>
              </a:rPr>
              <a:t>.</a:t>
            </a:r>
            <a:endParaRPr lang="en-US" sz="3000" dirty="0" smtClean="0">
              <a:latin typeface="Times New Roman" panose="02020603050405020304" pitchFamily="18" charset="0"/>
              <a:cs typeface="Times New Roman" panose="02020603050405020304" pitchFamily="18" charset="0"/>
            </a:endParaRPr>
          </a:p>
          <a:p>
            <a:pPr marL="457200" indent="-457200">
              <a:lnSpc>
                <a:spcPct val="200000"/>
              </a:lnSpc>
              <a:buFont typeface="Arial" panose="020B0604020202020204" pitchFamily="34" charset="0"/>
              <a:buChar char="•"/>
            </a:pPr>
            <a:r>
              <a:rPr lang="vi-VN" sz="3000" dirty="0">
                <a:latin typeface="Times New Roman" panose="02020603050405020304" pitchFamily="18" charset="0"/>
                <a:cs typeface="Times New Roman" panose="02020603050405020304" pitchFamily="18" charset="0"/>
              </a:rPr>
              <a:t>Tăng cường khả năng cạnh tranh trên thị trường.</a:t>
            </a:r>
            <a:endParaRPr lang="en-US" sz="3000" dirty="0" smtClean="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a:xfrm>
            <a:off x="11686443" y="0"/>
            <a:ext cx="505557" cy="365125"/>
          </a:xfrm>
        </p:spPr>
        <p:txBody>
          <a:bodyPr/>
          <a:lstStyle/>
          <a:p>
            <a:fld id="{D379440A-2DED-3643-ADED-9B5C83E7D828}" type="slidenum">
              <a:rPr lang="en-VN" smtClean="0"/>
              <a:pPr/>
              <a:t>5</a:t>
            </a:fld>
            <a:endParaRPr lang="en-VN" dirty="0"/>
          </a:p>
        </p:txBody>
      </p:sp>
    </p:spTree>
    <p:extLst>
      <p:ext uri="{BB962C8B-B14F-4D97-AF65-F5344CB8AC3E}">
        <p14:creationId xmlns:p14="http://schemas.microsoft.com/office/powerpoint/2010/main" val="128310559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715617"/>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1. </a:t>
            </a:r>
            <a:r>
              <a:rPr lang="en-US" sz="3000" b="1" dirty="0" err="1" smtClean="0">
                <a:solidFill>
                  <a:schemeClr val="accent5"/>
                </a:solidFill>
                <a:latin typeface="Times New Roman" panose="02020603050405020304" pitchFamily="18" charset="0"/>
                <a:cs typeface="Times New Roman" panose="02020603050405020304" pitchFamily="18" charset="0"/>
              </a:rPr>
              <a:t>Giới</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a:solidFill>
                  <a:schemeClr val="accent5"/>
                </a:solidFill>
                <a:latin typeface="Times New Roman" panose="02020603050405020304" pitchFamily="18" charset="0"/>
                <a:cs typeface="Times New Roman" panose="02020603050405020304" pitchFamily="18" charset="0"/>
              </a:rPr>
              <a:t>Thiệu</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2" name="TextBox 1"/>
          <p:cNvSpPr txBox="1"/>
          <p:nvPr/>
        </p:nvSpPr>
        <p:spPr>
          <a:xfrm>
            <a:off x="377685" y="1093302"/>
            <a:ext cx="11596141" cy="4216539"/>
          </a:xfrm>
          <a:prstGeom prst="rect">
            <a:avLst/>
          </a:prstGeom>
          <a:noFill/>
        </p:spPr>
        <p:txBody>
          <a:bodyPr wrap="square" rtlCol="0">
            <a:spAutoFit/>
          </a:bodyPr>
          <a:lstStyle/>
          <a:p>
            <a:pPr>
              <a:lnSpc>
                <a:spcPct val="200000"/>
              </a:lnSpc>
            </a:pPr>
            <a:r>
              <a:rPr lang="en-US" sz="4400" dirty="0" smtClean="0">
                <a:latin typeface="Times New Roman" panose="02020603050405020304" pitchFamily="18" charset="0"/>
                <a:cs typeface="Times New Roman" panose="02020603050405020304" pitchFamily="18" charset="0"/>
              </a:rPr>
              <a:t>3. Ý </a:t>
            </a:r>
            <a:r>
              <a:rPr lang="en-US" sz="4400" dirty="0" err="1">
                <a:latin typeface="Times New Roman" panose="02020603050405020304" pitchFamily="18" charset="0"/>
                <a:cs typeface="Times New Roman" panose="02020603050405020304" pitchFamily="18" charset="0"/>
              </a:rPr>
              <a:t>nghĩa</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thực</a:t>
            </a:r>
            <a:r>
              <a:rPr lang="en-US" sz="4400" dirty="0">
                <a:latin typeface="Times New Roman" panose="02020603050405020304" pitchFamily="18" charset="0"/>
                <a:cs typeface="Times New Roman" panose="02020603050405020304" pitchFamily="18" charset="0"/>
              </a:rPr>
              <a:t> </a:t>
            </a:r>
            <a:r>
              <a:rPr lang="en-US" sz="4400" dirty="0" err="1">
                <a:latin typeface="Times New Roman" panose="02020603050405020304" pitchFamily="18" charset="0"/>
                <a:cs typeface="Times New Roman" panose="02020603050405020304" pitchFamily="18" charset="0"/>
              </a:rPr>
              <a:t>tiễn</a:t>
            </a:r>
            <a:r>
              <a:rPr lang="en-US" sz="4400" dirty="0" smtClean="0">
                <a:latin typeface="Times New Roman" panose="02020603050405020304" pitchFamily="18" charset="0"/>
                <a:cs typeface="Times New Roman" panose="02020603050405020304" pitchFamily="18" charset="0"/>
              </a:rPr>
              <a:t>:</a:t>
            </a:r>
          </a:p>
          <a:p>
            <a:pPr marL="571500" indent="-571500">
              <a:lnSpc>
                <a:spcPct val="200000"/>
              </a:lnSpc>
              <a:buFont typeface="Arial" panose="020B0604020202020204" pitchFamily="34" charset="0"/>
              <a:buChar char="•"/>
            </a:pPr>
            <a:r>
              <a:rPr lang="en-US" sz="3000" dirty="0" err="1">
                <a:latin typeface="Times New Roman" panose="02020603050405020304" pitchFamily="18" charset="0"/>
                <a:cs typeface="Times New Roman" panose="02020603050405020304" pitchFamily="18" charset="0"/>
              </a:rPr>
              <a:t>Mang</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lại</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lợi</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ích</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thiết</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thực</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cho</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công</a:t>
            </a:r>
            <a:r>
              <a:rPr lang="en-US" sz="3000" dirty="0">
                <a:latin typeface="Times New Roman" panose="02020603050405020304" pitchFamily="18" charset="0"/>
                <a:cs typeface="Times New Roman" panose="02020603050405020304" pitchFamily="18" charset="0"/>
              </a:rPr>
              <a:t> ty </a:t>
            </a:r>
            <a:r>
              <a:rPr lang="en-US" sz="3000" dirty="0" err="1">
                <a:latin typeface="Times New Roman" panose="02020603050405020304" pitchFamily="18" charset="0"/>
                <a:cs typeface="Times New Roman" panose="02020603050405020304" pitchFamily="18" charset="0"/>
              </a:rPr>
              <a:t>Cà</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phê</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VINA</a:t>
            </a:r>
            <a:r>
              <a:rPr lang="en-US" sz="3000" dirty="0" smtClean="0">
                <a:latin typeface="Times New Roman" panose="02020603050405020304" pitchFamily="18" charset="0"/>
                <a:cs typeface="Times New Roman" panose="02020603050405020304" pitchFamily="18" charset="0"/>
              </a:rPr>
              <a:t>.</a:t>
            </a:r>
          </a:p>
          <a:p>
            <a:pPr marL="571500" indent="-571500">
              <a:lnSpc>
                <a:spcPct val="200000"/>
              </a:lnSpc>
              <a:buFont typeface="Arial" panose="020B0604020202020204" pitchFamily="34" charset="0"/>
              <a:buChar char="•"/>
            </a:pPr>
            <a:r>
              <a:rPr lang="vi-VN" sz="3000" dirty="0">
                <a:latin typeface="Times New Roman" panose="02020603050405020304" pitchFamily="18" charset="0"/>
                <a:cs typeface="Times New Roman" panose="02020603050405020304" pitchFamily="18" charset="0"/>
              </a:rPr>
              <a:t>Cơ hội áp dụng kiến thức đã học vào thực tế</a:t>
            </a:r>
            <a:r>
              <a:rPr lang="vi-VN" sz="3000" dirty="0" smtClean="0">
                <a:latin typeface="Times New Roman" panose="02020603050405020304" pitchFamily="18" charset="0"/>
                <a:cs typeface="Times New Roman" panose="02020603050405020304" pitchFamily="18" charset="0"/>
              </a:rPr>
              <a:t>.</a:t>
            </a:r>
            <a:endParaRPr lang="en-US" sz="3000" dirty="0" smtClean="0">
              <a:latin typeface="Times New Roman" panose="02020603050405020304" pitchFamily="18" charset="0"/>
              <a:cs typeface="Times New Roman" panose="02020603050405020304" pitchFamily="18" charset="0"/>
            </a:endParaRPr>
          </a:p>
          <a:p>
            <a:pPr marL="571500" indent="-571500">
              <a:lnSpc>
                <a:spcPct val="200000"/>
              </a:lnSpc>
              <a:buFont typeface="Arial" panose="020B0604020202020204" pitchFamily="34" charset="0"/>
              <a:buChar char="•"/>
            </a:pPr>
            <a:r>
              <a:rPr lang="en-US" sz="3000" dirty="0" err="1">
                <a:latin typeface="Times New Roman" panose="02020603050405020304" pitchFamily="18" charset="0"/>
                <a:cs typeface="Times New Roman" panose="02020603050405020304" pitchFamily="18" charset="0"/>
              </a:rPr>
              <a:t>Phát</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triển</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kỹ</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năng</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phân</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tích</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thiết</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kế</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và</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triển</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khai</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hệ</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thống</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phần</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mềm</a:t>
            </a:r>
            <a:r>
              <a:rPr lang="en-US" sz="3000" dirty="0">
                <a:latin typeface="Times New Roman" panose="02020603050405020304" pitchFamily="18" charset="0"/>
                <a:cs typeface="Times New Roman" panose="02020603050405020304" pitchFamily="18" charset="0"/>
              </a:rPr>
              <a:t>.</a:t>
            </a:r>
          </a:p>
        </p:txBody>
      </p:sp>
      <p:sp>
        <p:nvSpPr>
          <p:cNvPr id="3" name="Slide Number Placeholder 2"/>
          <p:cNvSpPr>
            <a:spLocks noGrp="1"/>
          </p:cNvSpPr>
          <p:nvPr>
            <p:ph type="sldNum" sz="quarter" idx="12"/>
          </p:nvPr>
        </p:nvSpPr>
        <p:spPr>
          <a:xfrm>
            <a:off x="11686443" y="0"/>
            <a:ext cx="505557" cy="365125"/>
          </a:xfrm>
        </p:spPr>
        <p:txBody>
          <a:bodyPr/>
          <a:lstStyle/>
          <a:p>
            <a:fld id="{D379440A-2DED-3643-ADED-9B5C83E7D828}" type="slidenum">
              <a:rPr lang="en-VN" smtClean="0"/>
              <a:pPr/>
              <a:t>6</a:t>
            </a:fld>
            <a:endParaRPr lang="en-VN"/>
          </a:p>
        </p:txBody>
      </p:sp>
    </p:spTree>
    <p:extLst>
      <p:ext uri="{BB962C8B-B14F-4D97-AF65-F5344CB8AC3E}">
        <p14:creationId xmlns:p14="http://schemas.microsoft.com/office/powerpoint/2010/main" val="42386254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CB754E-070B-3ED3-AA82-85B762C7BA3F}"/>
              </a:ext>
            </a:extLst>
          </p:cNvPr>
          <p:cNvSpPr>
            <a:spLocks noGrp="1"/>
          </p:cNvSpPr>
          <p:nvPr>
            <p:ph type="title"/>
          </p:nvPr>
        </p:nvSpPr>
        <p:spPr>
          <a:xfrm>
            <a:off x="891485" y="1968158"/>
            <a:ext cx="10515600" cy="2852737"/>
          </a:xfrm>
        </p:spPr>
        <p:txBody>
          <a:bodyPr/>
          <a:lstStyle/>
          <a:p>
            <a:r>
              <a:rPr lang="en-US" b="1" dirty="0">
                <a:latin typeface="Times New Roman" panose="02020603050405020304" pitchFamily="18" charset="0"/>
                <a:cs typeface="Times New Roman" panose="02020603050405020304" pitchFamily="18" charset="0"/>
              </a:rPr>
              <a:t>2</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KHẢO</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SÁT</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NGHIỆP</a:t>
            </a:r>
            <a:r>
              <a:rPr lang="en-US" b="1" dirty="0" smtClean="0">
                <a:latin typeface="Times New Roman" panose="02020603050405020304" pitchFamily="18" charset="0"/>
                <a:cs typeface="Times New Roman" panose="02020603050405020304" pitchFamily="18" charset="0"/>
              </a:rPr>
              <a:t> </a:t>
            </a:r>
            <a:r>
              <a:rPr lang="en-US" b="1" dirty="0" err="1" smtClean="0">
                <a:latin typeface="Times New Roman" panose="02020603050405020304" pitchFamily="18" charset="0"/>
                <a:cs typeface="Times New Roman" panose="02020603050405020304" pitchFamily="18" charset="0"/>
              </a:rPr>
              <a:t>VỤ</a:t>
            </a:r>
            <a:endParaRPr lang="en-US"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7</a:t>
            </a:fld>
            <a:endParaRPr lang="en-VN"/>
          </a:p>
        </p:txBody>
      </p:sp>
    </p:spTree>
    <p:extLst>
      <p:ext uri="{BB962C8B-B14F-4D97-AF65-F5344CB8AC3E}">
        <p14:creationId xmlns:p14="http://schemas.microsoft.com/office/powerpoint/2010/main" val="39853310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6">
            <a:extLst>
              <a:ext uri="{FF2B5EF4-FFF2-40B4-BE49-F238E27FC236}">
                <a16:creationId xmlns:a16="http://schemas.microsoft.com/office/drawing/2014/main" id="{51F73F70-20B4-5D5F-C7B7-686FC64AAF3D}"/>
              </a:ext>
            </a:extLst>
          </p:cNvPr>
          <p:cNvSpPr>
            <a:spLocks noGrp="1"/>
          </p:cNvSpPr>
          <p:nvPr>
            <p:ph type="title"/>
          </p:nvPr>
        </p:nvSpPr>
        <p:spPr>
          <a:xfrm>
            <a:off x="5287616" y="0"/>
            <a:ext cx="6904384" cy="695739"/>
          </a:xfrm>
        </p:spPr>
        <p:txBody>
          <a:bodyPr/>
          <a:lstStyle/>
          <a:p>
            <a:pPr algn="ctr">
              <a:lnSpc>
                <a:spcPct val="200000"/>
              </a:lnSpc>
            </a:pPr>
            <a:r>
              <a:rPr lang="en-US" sz="3000" b="1" dirty="0" smtClean="0">
                <a:solidFill>
                  <a:schemeClr val="accent5"/>
                </a:solidFill>
                <a:latin typeface="Times New Roman" panose="02020603050405020304" pitchFamily="18" charset="0"/>
                <a:cs typeface="Times New Roman" panose="02020603050405020304" pitchFamily="18" charset="0"/>
              </a:rPr>
              <a:t>2. </a:t>
            </a:r>
            <a:r>
              <a:rPr lang="en-US" sz="3000" b="1" dirty="0" err="1" smtClean="0">
                <a:solidFill>
                  <a:schemeClr val="accent5"/>
                </a:solidFill>
                <a:latin typeface="Times New Roman" panose="02020603050405020304" pitchFamily="18" charset="0"/>
                <a:cs typeface="Times New Roman" panose="02020603050405020304" pitchFamily="18" charset="0"/>
              </a:rPr>
              <a:t>Khảo</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Sát</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Nghiệp</a:t>
            </a:r>
            <a:r>
              <a:rPr lang="en-US" sz="3000" b="1" dirty="0" smtClean="0">
                <a:solidFill>
                  <a:schemeClr val="accent5"/>
                </a:solidFill>
                <a:latin typeface="Times New Roman" panose="02020603050405020304" pitchFamily="18" charset="0"/>
                <a:cs typeface="Times New Roman" panose="02020603050405020304" pitchFamily="18" charset="0"/>
              </a:rPr>
              <a:t> </a:t>
            </a:r>
            <a:r>
              <a:rPr lang="en-US" sz="3000" b="1" dirty="0" err="1" smtClean="0">
                <a:solidFill>
                  <a:schemeClr val="accent5"/>
                </a:solidFill>
                <a:latin typeface="Times New Roman" panose="02020603050405020304" pitchFamily="18" charset="0"/>
                <a:cs typeface="Times New Roman" panose="02020603050405020304" pitchFamily="18" charset="0"/>
              </a:rPr>
              <a:t>Vụ</a:t>
            </a:r>
            <a:endParaRPr lang="en-US" sz="3000" b="1" dirty="0">
              <a:solidFill>
                <a:schemeClr val="accent5"/>
              </a:solidFill>
              <a:latin typeface="Times New Roman" panose="02020603050405020304" pitchFamily="18" charset="0"/>
              <a:cs typeface="Times New Roman" panose="02020603050405020304" pitchFamily="18" charset="0"/>
            </a:endParaRPr>
          </a:p>
        </p:txBody>
      </p:sp>
      <p:sp>
        <p:nvSpPr>
          <p:cNvPr id="3" name="TextBox 2"/>
          <p:cNvSpPr txBox="1"/>
          <p:nvPr/>
        </p:nvSpPr>
        <p:spPr>
          <a:xfrm>
            <a:off x="159026" y="695739"/>
            <a:ext cx="11887200" cy="5983176"/>
          </a:xfrm>
          <a:prstGeom prst="rect">
            <a:avLst/>
          </a:prstGeom>
          <a:noFill/>
        </p:spPr>
        <p:txBody>
          <a:bodyPr wrap="square" rtlCol="0">
            <a:spAutoFit/>
          </a:bodyPr>
          <a:lstStyle/>
          <a:p>
            <a:pPr marL="285750" indent="-285750">
              <a:lnSpc>
                <a:spcPct val="130000"/>
              </a:lnSpc>
              <a:spcBef>
                <a:spcPts val="600"/>
              </a:spcBef>
              <a:spcAft>
                <a:spcPts val="600"/>
              </a:spcAft>
              <a:buFont typeface="Arial" panose="020B0604020202020204" pitchFamily="34" charset="0"/>
              <a:buChar char="•"/>
            </a:pPr>
            <a:r>
              <a:rPr lang="en-US" sz="3200" dirty="0" smtClean="0">
                <a:latin typeface="Times New Roman" panose="02020603050405020304" pitchFamily="18" charset="0"/>
                <a:cs typeface="Times New Roman" panose="02020603050405020304" pitchFamily="18" charset="0"/>
              </a:rPr>
              <a:t>Theo </a:t>
            </a:r>
            <a:r>
              <a:rPr lang="en-US" sz="3200" dirty="0" err="1" smtClean="0">
                <a:latin typeface="Times New Roman" panose="02020603050405020304" pitchFamily="18" charset="0"/>
                <a:cs typeface="Times New Roman" panose="02020603050405020304" pitchFamily="18" charset="0"/>
              </a:rPr>
              <a:t>khảo</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sát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nghiệp</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vụ</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hiện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tại</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công</a:t>
            </a:r>
            <a:r>
              <a:rPr lang="en-US" sz="3200" dirty="0" smtClean="0">
                <a:latin typeface="Times New Roman" panose="02020603050405020304" pitchFamily="18" charset="0"/>
                <a:cs typeface="Times New Roman" panose="02020603050405020304" pitchFamily="18" charset="0"/>
              </a:rPr>
              <a:t> ty </a:t>
            </a:r>
            <a:r>
              <a:rPr lang="en-US" sz="3200" dirty="0" err="1" smtClean="0">
                <a:latin typeface="Times New Roman" panose="02020603050405020304" pitchFamily="18" charset="0"/>
                <a:cs typeface="Times New Roman" panose="02020603050405020304" pitchFamily="18" charset="0"/>
              </a:rPr>
              <a:t>chủ</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yếu</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sử</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dụng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phương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pháp</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quản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lý</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thủ</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công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hoặc</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thông</a:t>
            </a:r>
            <a:r>
              <a:rPr lang="en-US" sz="3200" dirty="0" smtClean="0">
                <a:latin typeface="Times New Roman" panose="02020603050405020304" pitchFamily="18" charset="0"/>
                <a:cs typeface="Times New Roman" panose="02020603050405020304" pitchFamily="18" charset="0"/>
              </a:rPr>
              <a:t> qua </a:t>
            </a:r>
            <a:r>
              <a:rPr lang="en-US" sz="3200" dirty="0" err="1" smtClean="0">
                <a:latin typeface="Times New Roman" panose="02020603050405020304" pitchFamily="18" charset="0"/>
                <a:cs typeface="Times New Roman" panose="02020603050405020304" pitchFamily="18" charset="0"/>
              </a:rPr>
              <a:t>các</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công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cụ</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như</a:t>
            </a:r>
            <a:r>
              <a:rPr lang="en-US" sz="3200" dirty="0" smtClean="0">
                <a:latin typeface="Times New Roman" panose="02020603050405020304" pitchFamily="18" charset="0"/>
                <a:cs typeface="Times New Roman" panose="02020603050405020304" pitchFamily="18" charset="0"/>
              </a:rPr>
              <a:t> Excel,…</a:t>
            </a:r>
          </a:p>
          <a:p>
            <a:pPr marL="285750" indent="-285750">
              <a:lnSpc>
                <a:spcPct val="130000"/>
              </a:lnSpc>
              <a:spcBef>
                <a:spcPts val="600"/>
              </a:spcBef>
              <a:spcAft>
                <a:spcPts val="600"/>
              </a:spcAft>
              <a:buFont typeface="Arial" panose="020B0604020202020204" pitchFamily="34" charset="0"/>
              <a:buChar char="•"/>
            </a:pPr>
            <a:r>
              <a:rPr lang="en-US" sz="3200" dirty="0" err="1" smtClean="0">
                <a:latin typeface="Times New Roman" panose="02020603050405020304" pitchFamily="18" charset="0"/>
                <a:cs typeface="Times New Roman" panose="02020603050405020304" pitchFamily="18" charset="0"/>
              </a:rPr>
              <a:t>Các</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đối</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tượng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sử</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dụng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hệ</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thống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người</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mua</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hàng</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nhân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viên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quản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trị</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nhân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viên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duyện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đơn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nhân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viên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kho</a:t>
            </a:r>
            <a:r>
              <a:rPr lang="en-US" sz="3200" dirty="0" smtClean="0">
                <a:latin typeface="Times New Roman" panose="02020603050405020304" pitchFamily="18" charset="0"/>
                <a:cs typeface="Times New Roman" panose="02020603050405020304" pitchFamily="18" charset="0"/>
              </a:rPr>
              <a:t>.</a:t>
            </a:r>
          </a:p>
          <a:p>
            <a:pPr marL="285750" indent="-285750">
              <a:lnSpc>
                <a:spcPct val="130000"/>
              </a:lnSpc>
              <a:spcBef>
                <a:spcPts val="600"/>
              </a:spcBef>
              <a:spcAft>
                <a:spcPts val="600"/>
              </a:spcAft>
              <a:buFont typeface="Arial" panose="020B0604020202020204" pitchFamily="34" charset="0"/>
              <a:buChar char="•"/>
            </a:pPr>
            <a:r>
              <a:rPr lang="en-US" sz="3200" b="1" dirty="0" err="1" smtClean="0">
                <a:latin typeface="Times New Roman" panose="02020603050405020304" pitchFamily="18" charset="0"/>
                <a:cs typeface="Times New Roman" panose="02020603050405020304" pitchFamily="18" charset="0"/>
              </a:rPr>
              <a:t>Người</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mua</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hàng</a:t>
            </a:r>
            <a:r>
              <a:rPr lang="en-US" sz="3200" b="1" dirty="0" smtClean="0">
                <a:latin typeface="Times New Roman" panose="02020603050405020304" pitchFamily="18" charset="0"/>
                <a:cs typeface="Times New Roman" panose="02020603050405020304" pitchFamily="18" charset="0"/>
              </a:rPr>
              <a: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xem</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sản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phẩm</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đặt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sản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phẩm</a:t>
            </a:r>
            <a:r>
              <a:rPr lang="en-US" sz="3200" dirty="0" smtClean="0">
                <a:latin typeface="Times New Roman" panose="02020603050405020304" pitchFamily="18" charset="0"/>
                <a:cs typeface="Times New Roman" panose="02020603050405020304" pitchFamily="18" charset="0"/>
              </a:rPr>
              <a:t>,…</a:t>
            </a:r>
          </a:p>
          <a:p>
            <a:pPr marL="285750" indent="-285750">
              <a:lnSpc>
                <a:spcPct val="130000"/>
              </a:lnSpc>
              <a:spcBef>
                <a:spcPts val="600"/>
              </a:spcBef>
              <a:spcAft>
                <a:spcPts val="600"/>
              </a:spcAft>
              <a:buFont typeface="Arial" panose="020B0604020202020204" pitchFamily="34" charset="0"/>
              <a:buChar char="•"/>
            </a:pPr>
            <a:r>
              <a:rPr lang="en-US" sz="3200" b="1" dirty="0" err="1" smtClean="0">
                <a:latin typeface="Times New Roman" panose="02020603050405020304" pitchFamily="18" charset="0"/>
                <a:cs typeface="Times New Roman" panose="02020603050405020304" pitchFamily="18" charset="0"/>
              </a:rPr>
              <a:t>Nhân</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viên</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quản</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trị</a:t>
            </a:r>
            <a:r>
              <a:rPr lang="en-US" sz="3200" b="1"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quản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lý</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sản</a:t>
            </a:r>
            <a:r>
              <a:rPr lang="en-US" sz="3200" dirty="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phẩm</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nhân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viên</a:t>
            </a:r>
            <a:r>
              <a:rPr lang="en-US" sz="3200" dirty="0" smtClean="0">
                <a:latin typeface="Times New Roman" panose="02020603050405020304" pitchFamily="18" charset="0"/>
                <a:cs typeface="Times New Roman" panose="02020603050405020304" pitchFamily="18" charset="0"/>
              </a:rPr>
              <a:t>,…</a:t>
            </a:r>
          </a:p>
          <a:p>
            <a:pPr marL="285750" indent="-285750">
              <a:lnSpc>
                <a:spcPct val="130000"/>
              </a:lnSpc>
              <a:spcBef>
                <a:spcPts val="600"/>
              </a:spcBef>
              <a:spcAft>
                <a:spcPts val="600"/>
              </a:spcAft>
              <a:buFont typeface="Arial" panose="020B0604020202020204" pitchFamily="34" charset="0"/>
              <a:buChar char="•"/>
            </a:pPr>
            <a:r>
              <a:rPr lang="en-US" sz="3200" b="1" dirty="0" err="1" smtClean="0">
                <a:latin typeface="Times New Roman" panose="02020603050405020304" pitchFamily="18" charset="0"/>
                <a:cs typeface="Times New Roman" panose="02020603050405020304" pitchFamily="18" charset="0"/>
              </a:rPr>
              <a:t>Nhân</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viên</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duyệt</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đơn</a:t>
            </a:r>
            <a:r>
              <a:rPr lang="en-US" sz="3200" b="1" dirty="0" smtClean="0">
                <a:latin typeface="Times New Roman" panose="02020603050405020304" pitchFamily="18" charset="0"/>
                <a:cs typeface="Times New Roman" panose="02020603050405020304" pitchFamily="18" charset="0"/>
              </a:rPr>
              <a: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duyệt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đơn</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hàng</a:t>
            </a:r>
            <a:r>
              <a:rPr lang="en-US" sz="3200" dirty="0" smtClean="0">
                <a:latin typeface="Times New Roman" panose="02020603050405020304" pitchFamily="18" charset="0"/>
                <a:cs typeface="Times New Roman" panose="02020603050405020304" pitchFamily="18" charset="0"/>
              </a:rPr>
              <a:t>.</a:t>
            </a:r>
          </a:p>
          <a:p>
            <a:pPr marL="285750" indent="-285750">
              <a:lnSpc>
                <a:spcPct val="130000"/>
              </a:lnSpc>
              <a:spcBef>
                <a:spcPts val="600"/>
              </a:spcBef>
              <a:spcAft>
                <a:spcPts val="600"/>
              </a:spcAft>
              <a:buFont typeface="Arial" panose="020B0604020202020204" pitchFamily="34" charset="0"/>
              <a:buChar char="•"/>
            </a:pPr>
            <a:r>
              <a:rPr lang="en-US" sz="3200" b="1" dirty="0" err="1" smtClean="0">
                <a:latin typeface="Times New Roman" panose="02020603050405020304" pitchFamily="18" charset="0"/>
                <a:cs typeface="Times New Roman" panose="02020603050405020304" pitchFamily="18" charset="0"/>
              </a:rPr>
              <a:t>Nhân</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viên</a:t>
            </a:r>
            <a:r>
              <a:rPr lang="en-US" sz="3200" b="1" dirty="0" smtClean="0">
                <a:latin typeface="Times New Roman" panose="02020603050405020304" pitchFamily="18" charset="0"/>
                <a:cs typeface="Times New Roman" panose="02020603050405020304" pitchFamily="18" charset="0"/>
              </a:rPr>
              <a:t> </a:t>
            </a:r>
            <a:r>
              <a:rPr lang="en-US" sz="3200" b="1" dirty="0" err="1" smtClean="0">
                <a:latin typeface="Times New Roman" panose="02020603050405020304" pitchFamily="18" charset="0"/>
                <a:cs typeface="Times New Roman" panose="02020603050405020304" pitchFamily="18" charset="0"/>
              </a:rPr>
              <a:t>kho</a:t>
            </a:r>
            <a:r>
              <a:rPr lang="en-US" sz="3200" b="1" dirty="0" smtClean="0">
                <a:latin typeface="Times New Roman" panose="02020603050405020304" pitchFamily="18" charset="0"/>
                <a:cs typeface="Times New Roman" panose="02020603050405020304" pitchFamily="18" charset="0"/>
              </a:rPr>
              <a: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nhập</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kho</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xuất</a:t>
            </a:r>
            <a:r>
              <a:rPr lang="en-US" sz="3200" dirty="0" smtClean="0">
                <a:latin typeface="Times New Roman" panose="02020603050405020304" pitchFamily="18" charset="0"/>
                <a:cs typeface="Times New Roman" panose="02020603050405020304" pitchFamily="18" charset="0"/>
              </a:rPr>
              <a:t> </a:t>
            </a:r>
            <a:r>
              <a:rPr lang="en-US" sz="3200" dirty="0" err="1" smtClean="0">
                <a:latin typeface="Times New Roman" panose="02020603050405020304" pitchFamily="18" charset="0"/>
                <a:cs typeface="Times New Roman" panose="02020603050405020304" pitchFamily="18" charset="0"/>
              </a:rPr>
              <a:t>kho</a:t>
            </a:r>
            <a:r>
              <a:rPr lang="en-US" sz="3200" dirty="0" smtClean="0">
                <a:latin typeface="Times New Roman" panose="02020603050405020304" pitchFamily="18" charset="0"/>
                <a:cs typeface="Times New Roman" panose="02020603050405020304" pitchFamily="18" charset="0"/>
              </a:rPr>
              <a:t>,… </a:t>
            </a:r>
            <a:endParaRPr lang="en-US" sz="3200"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sz="quarter" idx="12"/>
          </p:nvPr>
        </p:nvSpPr>
        <p:spPr>
          <a:xfrm>
            <a:off x="11686443" y="0"/>
            <a:ext cx="505557" cy="365125"/>
          </a:xfrm>
        </p:spPr>
        <p:txBody>
          <a:bodyPr/>
          <a:lstStyle/>
          <a:p>
            <a:fld id="{D379440A-2DED-3643-ADED-9B5C83E7D828}" type="slidenum">
              <a:rPr lang="en-VN" smtClean="0"/>
              <a:pPr/>
              <a:t>8</a:t>
            </a:fld>
            <a:endParaRPr lang="en-VN" dirty="0"/>
          </a:p>
        </p:txBody>
      </p:sp>
    </p:spTree>
    <p:extLst>
      <p:ext uri="{BB962C8B-B14F-4D97-AF65-F5344CB8AC3E}">
        <p14:creationId xmlns:p14="http://schemas.microsoft.com/office/powerpoint/2010/main" val="3344824216"/>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HUIT">
      <a:dk1>
        <a:srgbClr val="000000"/>
      </a:dk1>
      <a:lt1>
        <a:srgbClr val="FFFFFF"/>
      </a:lt1>
      <a:dk2>
        <a:srgbClr val="354253"/>
      </a:dk2>
      <a:lt2>
        <a:srgbClr val="E7E6E6"/>
      </a:lt2>
      <a:accent1>
        <a:srgbClr val="044F9E"/>
      </a:accent1>
      <a:accent2>
        <a:srgbClr val="2072B7"/>
      </a:accent2>
      <a:accent3>
        <a:srgbClr val="4CC4EB"/>
      </a:accent3>
      <a:accent4>
        <a:srgbClr val="E81F26"/>
      </a:accent4>
      <a:accent5>
        <a:srgbClr val="FEC01D"/>
      </a:accent5>
      <a:accent6>
        <a:srgbClr val="DBD014"/>
      </a:accent6>
      <a:hlink>
        <a:srgbClr val="2072B7"/>
      </a:hlink>
      <a:folHlink>
        <a:srgbClr val="044F9E"/>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935</TotalTime>
  <Words>1263</Words>
  <Application>Microsoft Office PowerPoint</Application>
  <PresentationFormat>Widescreen</PresentationFormat>
  <Paragraphs>172</Paragraphs>
  <Slides>27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SimSun</vt:lpstr>
      <vt:lpstr>Arial</vt:lpstr>
      <vt:lpstr>Calibri</vt:lpstr>
      <vt:lpstr>Calibri Light</vt:lpstr>
      <vt:lpstr>Lato</vt:lpstr>
      <vt:lpstr>Times New Roman</vt:lpstr>
      <vt:lpstr>1_Office Theme</vt:lpstr>
      <vt:lpstr>PowerPoint Presentation</vt:lpstr>
      <vt:lpstr>BẢNG PHÂN CÔNG</vt:lpstr>
      <vt:lpstr>NỘI DUNG</vt:lpstr>
      <vt:lpstr>1. GIỚI THIỆU</vt:lpstr>
      <vt:lpstr>1. Giới Thiệu</vt:lpstr>
      <vt:lpstr>1. Giới Thiệu</vt:lpstr>
      <vt:lpstr>1. Giới Thiệu</vt:lpstr>
      <vt:lpstr>2. KHẢO SÁT NGHIỆP VỤ</vt:lpstr>
      <vt:lpstr>2. Khảo Sát Nghiệp Vụ</vt:lpstr>
      <vt:lpstr>2. Khảo Sát Nghiệp Vụ</vt:lpstr>
      <vt:lpstr>3. PHÂN TÍCH HỆ THỐNG</vt:lpstr>
      <vt:lpstr>Use Case Nghiệp Vụ</vt:lpstr>
      <vt:lpstr>Use Case Nghiệp Vụ</vt:lpstr>
      <vt:lpstr>Use Case Hệ Thống</vt:lpstr>
      <vt:lpstr>Use Case Hệ Thống</vt:lpstr>
      <vt:lpstr>Sơ Đồ Mức Phân Tích</vt:lpstr>
      <vt:lpstr>4. THIẾT KẾ, CÀI ĐẶT</vt:lpstr>
      <vt:lpstr>Sơ Đồ Mức Thiết Kế</vt:lpstr>
      <vt:lpstr>Mô Hình 3 Lớp</vt:lpstr>
      <vt:lpstr>Thiết Kế Cơ Sở Dữ Liệu</vt:lpstr>
      <vt:lpstr>Thiết Kế Giao Diện</vt:lpstr>
      <vt:lpstr>Thiết Kế Giao Diện</vt:lpstr>
      <vt:lpstr>5. KẾT LUẬN</vt:lpstr>
      <vt:lpstr>Kết Luận</vt:lpstr>
      <vt:lpstr>6. TÀI LIỆU THAM KHẢO</vt:lpstr>
      <vt:lpstr>Tiếng Việt  [1] Hoàng Thị Liên Chi, Nguyễn Văn Lễ, Giáo trình cơ sở dữ liệu, Khoa CNTT, 2021 [2] Phạm Nguyễn Cương - Nguyễn Trần Minh Thư – Hồ Bảo Quốc, Giáo trình Phân tích thiết kế hệ thống thông tin theo hướng đối tượng, Nhà xuất bản Khoa học và kỹ thuật, 2022. [3] Khoa CNTT, Bài giảng Thực hành Phân tích thiết kế HTTT, Lưu hành nội bộ, 2023.   Tiếng Anh  [4] Joseph D. Booth, Angular succinctly, 2019.  Website  [5] https://sandbox.vnpayment.vn/apis/docs/thanh-toan-pay/pay.html [6] https://www.w3schools.com/ [7] https://learn.microsoft.com/en-us/aspnet/core/?view=aspnetcore-8.0</vt:lpstr>
      <vt:lpstr>CẢM ƠN THẦY CÔ VÀ CÁC BẠN ĐÃ LẮNG NGHE…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Võ Văn Vũ</dc:creator>
  <cp:lastModifiedBy>ADMIN</cp:lastModifiedBy>
  <cp:revision>76</cp:revision>
  <dcterms:created xsi:type="dcterms:W3CDTF">2023-11-06T07:10:59Z</dcterms:created>
  <dcterms:modified xsi:type="dcterms:W3CDTF">2024-12-17T04:34:40Z</dcterms:modified>
</cp:coreProperties>
</file>

<file path=docProps/thumbnail.jpeg>
</file>